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4"/>
  </p:notesMasterIdLst>
  <p:sldIdLst>
    <p:sldId id="1065" r:id="rId2"/>
    <p:sldId id="257" r:id="rId3"/>
    <p:sldId id="1141" r:id="rId4"/>
    <p:sldId id="1235" r:id="rId5"/>
    <p:sldId id="1071" r:id="rId6"/>
    <p:sldId id="990" r:id="rId7"/>
    <p:sldId id="259" r:id="rId8"/>
    <p:sldId id="260" r:id="rId9"/>
    <p:sldId id="988" r:id="rId10"/>
    <p:sldId id="987" r:id="rId11"/>
    <p:sldId id="1181" r:id="rId12"/>
    <p:sldId id="989" r:id="rId13"/>
    <p:sldId id="1047" r:id="rId14"/>
    <p:sldId id="1217" r:id="rId15"/>
    <p:sldId id="1219" r:id="rId16"/>
    <p:sldId id="1048" r:id="rId17"/>
    <p:sldId id="1159" r:id="rId18"/>
    <p:sldId id="994" r:id="rId19"/>
    <p:sldId id="1180" r:id="rId20"/>
    <p:sldId id="1220" r:id="rId21"/>
    <p:sldId id="1054" r:id="rId22"/>
    <p:sldId id="1009" r:id="rId23"/>
    <p:sldId id="1182" r:id="rId24"/>
    <p:sldId id="1201" r:id="rId25"/>
    <p:sldId id="1211" r:id="rId26"/>
    <p:sldId id="1185" r:id="rId27"/>
    <p:sldId id="1198" r:id="rId28"/>
    <p:sldId id="1214" r:id="rId29"/>
    <p:sldId id="1011" r:id="rId30"/>
    <p:sldId id="1010" r:id="rId31"/>
    <p:sldId id="1013" r:id="rId32"/>
    <p:sldId id="1221" r:id="rId33"/>
    <p:sldId id="1014" r:id="rId34"/>
    <p:sldId id="1236" r:id="rId35"/>
    <p:sldId id="1202" r:id="rId36"/>
    <p:sldId id="1222" r:id="rId37"/>
    <p:sldId id="1192" r:id="rId38"/>
    <p:sldId id="1178" r:id="rId39"/>
    <p:sldId id="1199" r:id="rId40"/>
    <p:sldId id="1208" r:id="rId41"/>
    <p:sldId id="1042" r:id="rId42"/>
    <p:sldId id="1205" r:id="rId43"/>
    <p:sldId id="1204" r:id="rId44"/>
    <p:sldId id="1194" r:id="rId45"/>
    <p:sldId id="1223" r:id="rId46"/>
    <p:sldId id="1224" r:id="rId47"/>
    <p:sldId id="1225" r:id="rId48"/>
    <p:sldId id="1226" r:id="rId49"/>
    <p:sldId id="1227" r:id="rId50"/>
    <p:sldId id="1228" r:id="rId51"/>
    <p:sldId id="1229" r:id="rId52"/>
    <p:sldId id="1230" r:id="rId53"/>
    <p:sldId id="1231" r:id="rId54"/>
    <p:sldId id="1232" r:id="rId55"/>
    <p:sldId id="1035" r:id="rId56"/>
    <p:sldId id="1207" r:id="rId57"/>
    <p:sldId id="1233" r:id="rId58"/>
    <p:sldId id="1209" r:id="rId59"/>
    <p:sldId id="1179" r:id="rId60"/>
    <p:sldId id="1210" r:id="rId61"/>
    <p:sldId id="1234" r:id="rId62"/>
    <p:sldId id="1237" r:id="rId63"/>
    <p:sldId id="1238" r:id="rId64"/>
    <p:sldId id="1161" r:id="rId65"/>
    <p:sldId id="1060" r:id="rId66"/>
    <p:sldId id="1163" r:id="rId67"/>
    <p:sldId id="1173" r:id="rId68"/>
    <p:sldId id="1074" r:id="rId69"/>
    <p:sldId id="1213" r:id="rId70"/>
    <p:sldId id="1169" r:id="rId71"/>
    <p:sldId id="1166" r:id="rId72"/>
    <p:sldId id="1168" r:id="rId7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urt Menke" initials="KM" lastIdx="2" clrIdx="0">
    <p:extLst>
      <p:ext uri="{19B8F6BF-5375-455C-9EA6-DF929625EA0E}">
        <p15:presenceInfo xmlns:p15="http://schemas.microsoft.com/office/powerpoint/2012/main" userId="Kurt Menk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07E65"/>
    <a:srgbClr val="00A884"/>
    <a:srgbClr val="FFFFFF"/>
    <a:srgbClr val="6A7B26"/>
    <a:srgbClr val="252724"/>
    <a:srgbClr val="EF6C00"/>
    <a:srgbClr val="E1E1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8025" autoAdjust="0"/>
    <p:restoredTop sz="86041" autoAdjust="0"/>
  </p:normalViewPr>
  <p:slideViewPr>
    <p:cSldViewPr snapToGrid="0">
      <p:cViewPr varScale="1">
        <p:scale>
          <a:sx n="87" d="100"/>
          <a:sy n="87" d="100"/>
        </p:scale>
        <p:origin x="1254" y="120"/>
      </p:cViewPr>
      <p:guideLst/>
    </p:cSldViewPr>
  </p:slideViewPr>
  <p:notesTextViewPr>
    <p:cViewPr>
      <p:scale>
        <a:sx n="3" d="2"/>
        <a:sy n="3" d="2"/>
      </p:scale>
      <p:origin x="0" y="0"/>
    </p:cViewPr>
  </p:notesTextViewPr>
  <p:sorterViewPr>
    <p:cViewPr varScale="1">
      <p:scale>
        <a:sx n="1" d="1"/>
        <a:sy n="1" d="1"/>
      </p:scale>
      <p:origin x="0" y="-163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37C04F-078F-4EEC-A37D-DB348ECD41B4}" type="datetimeFigureOut">
              <a:rPr lang="en-US" smtClean="0"/>
              <a:t>4/20/2023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87CEF4-C0D8-4864-9D61-0616544230DE}" type="slidenum">
              <a:rPr lang="en-US" smtClean="0"/>
              <a:t>‹#›</a:t>
            </a:fld>
            <a:endParaRPr lang="en-US"/>
          </a:p>
        </p:txBody>
      </p:sp>
    </p:spTree>
    <p:extLst>
      <p:ext uri="{BB962C8B-B14F-4D97-AF65-F5344CB8AC3E}">
        <p14:creationId xmlns:p14="http://schemas.microsoft.com/office/powerpoint/2010/main" val="42607015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erginmaps.com/docs/layer/plugin-variable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course!</a:t>
            </a:r>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1</a:t>
            </a:fld>
            <a:endParaRPr lang="en-US"/>
          </a:p>
        </p:txBody>
      </p:sp>
    </p:spTree>
    <p:extLst>
      <p:ext uri="{BB962C8B-B14F-4D97-AF65-F5344CB8AC3E}">
        <p14:creationId xmlns:p14="http://schemas.microsoft.com/office/powerpoint/2010/main" val="1618915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14</a:t>
            </a:fld>
            <a:endParaRPr lang="en-US"/>
          </a:p>
        </p:txBody>
      </p:sp>
    </p:spTree>
    <p:extLst>
      <p:ext uri="{BB962C8B-B14F-4D97-AF65-F5344CB8AC3E}">
        <p14:creationId xmlns:p14="http://schemas.microsoft.com/office/powerpoint/2010/main" val="38903740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dirty="0"/>
            </a:br>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15</a:t>
            </a:fld>
            <a:endParaRPr lang="en-US"/>
          </a:p>
        </p:txBody>
      </p:sp>
    </p:spTree>
    <p:extLst>
      <p:ext uri="{BB962C8B-B14F-4D97-AF65-F5344CB8AC3E}">
        <p14:creationId xmlns:p14="http://schemas.microsoft.com/office/powerpoint/2010/main" val="1906052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is important that everything related to your QGIS project lies in this folder, including any project data files and the QGIS project file. </a:t>
            </a:r>
          </a:p>
          <a:p>
            <a:endParaRPr lang="en-US" dirty="0"/>
          </a:p>
          <a:p>
            <a:r>
              <a:rPr lang="en-US" dirty="0"/>
              <a:t>Input supports collaborative editing, if you use </a:t>
            </a:r>
            <a:r>
              <a:rPr lang="en-US" dirty="0" err="1"/>
              <a:t>GeoPackage</a:t>
            </a:r>
            <a:r>
              <a:rPr lang="en-US" dirty="0"/>
              <a:t> file format for your survey layer. If you use for example ESRI shapefile for your survey layer, Input is not able to detect changes from other users and overwrites them. It will keep a copy of the overwritten files with 'conf' in the name. So, in summary, always use </a:t>
            </a:r>
            <a:r>
              <a:rPr lang="en-US" dirty="0" err="1"/>
              <a:t>GeoPackage</a:t>
            </a:r>
            <a:r>
              <a:rPr lang="en-US" dirty="0"/>
              <a:t> for your survey layer. </a:t>
            </a:r>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16</a:t>
            </a:fld>
            <a:endParaRPr lang="en-US"/>
          </a:p>
        </p:txBody>
      </p:sp>
    </p:spTree>
    <p:extLst>
      <p:ext uri="{BB962C8B-B14F-4D97-AF65-F5344CB8AC3E}">
        <p14:creationId xmlns:p14="http://schemas.microsoft.com/office/powerpoint/2010/main" val="3005427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23</a:t>
            </a:fld>
            <a:endParaRPr lang="en-US"/>
          </a:p>
        </p:txBody>
      </p:sp>
    </p:spTree>
    <p:extLst>
      <p:ext uri="{BB962C8B-B14F-4D97-AF65-F5344CB8AC3E}">
        <p14:creationId xmlns:p14="http://schemas.microsoft.com/office/powerpoint/2010/main" val="24138461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24</a:t>
            </a:fld>
            <a:endParaRPr lang="en-US"/>
          </a:p>
        </p:txBody>
      </p:sp>
    </p:spTree>
    <p:extLst>
      <p:ext uri="{BB962C8B-B14F-4D97-AF65-F5344CB8AC3E}">
        <p14:creationId xmlns:p14="http://schemas.microsoft.com/office/powerpoint/2010/main" val="22751811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25</a:t>
            </a:fld>
            <a:endParaRPr lang="en-US"/>
          </a:p>
        </p:txBody>
      </p:sp>
    </p:spTree>
    <p:extLst>
      <p:ext uri="{BB962C8B-B14F-4D97-AF65-F5344CB8AC3E}">
        <p14:creationId xmlns:p14="http://schemas.microsoft.com/office/powerpoint/2010/main" val="2112003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26</a:t>
            </a:fld>
            <a:endParaRPr lang="en-US"/>
          </a:p>
        </p:txBody>
      </p:sp>
    </p:spTree>
    <p:extLst>
      <p:ext uri="{BB962C8B-B14F-4D97-AF65-F5344CB8AC3E}">
        <p14:creationId xmlns:p14="http://schemas.microsoft.com/office/powerpoint/2010/main" val="3492201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27</a:t>
            </a:fld>
            <a:endParaRPr lang="en-US"/>
          </a:p>
        </p:txBody>
      </p:sp>
    </p:spTree>
    <p:extLst>
      <p:ext uri="{BB962C8B-B14F-4D97-AF65-F5344CB8AC3E}">
        <p14:creationId xmlns:p14="http://schemas.microsoft.com/office/powerpoint/2010/main" val="7113851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28</a:t>
            </a:fld>
            <a:endParaRPr lang="en-US"/>
          </a:p>
        </p:txBody>
      </p:sp>
    </p:spTree>
    <p:extLst>
      <p:ext uri="{BB962C8B-B14F-4D97-AF65-F5344CB8AC3E}">
        <p14:creationId xmlns:p14="http://schemas.microsoft.com/office/powerpoint/2010/main" val="34945729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34</a:t>
            </a:fld>
            <a:endParaRPr lang="en-US"/>
          </a:p>
        </p:txBody>
      </p:sp>
    </p:spTree>
    <p:extLst>
      <p:ext uri="{BB962C8B-B14F-4D97-AF65-F5344CB8AC3E}">
        <p14:creationId xmlns:p14="http://schemas.microsoft.com/office/powerpoint/2010/main" val="1109310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146a4a56c38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146a4a56c38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35</a:t>
            </a:fld>
            <a:endParaRPr lang="en-US"/>
          </a:p>
        </p:txBody>
      </p:sp>
    </p:spTree>
    <p:extLst>
      <p:ext uri="{BB962C8B-B14F-4D97-AF65-F5344CB8AC3E}">
        <p14:creationId xmlns:p14="http://schemas.microsoft.com/office/powerpoint/2010/main" val="9141140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36</a:t>
            </a:fld>
            <a:endParaRPr lang="en-US"/>
          </a:p>
        </p:txBody>
      </p:sp>
    </p:spTree>
    <p:extLst>
      <p:ext uri="{BB962C8B-B14F-4D97-AF65-F5344CB8AC3E}">
        <p14:creationId xmlns:p14="http://schemas.microsoft.com/office/powerpoint/2010/main" val="3614215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37</a:t>
            </a:fld>
            <a:endParaRPr lang="en-US"/>
          </a:p>
        </p:txBody>
      </p:sp>
    </p:spTree>
    <p:extLst>
      <p:ext uri="{BB962C8B-B14F-4D97-AF65-F5344CB8AC3E}">
        <p14:creationId xmlns:p14="http://schemas.microsoft.com/office/powerpoint/2010/main" val="3574263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38</a:t>
            </a:fld>
            <a:endParaRPr lang="en-US"/>
          </a:p>
        </p:txBody>
      </p:sp>
    </p:spTree>
    <p:extLst>
      <p:ext uri="{BB962C8B-B14F-4D97-AF65-F5344CB8AC3E}">
        <p14:creationId xmlns:p14="http://schemas.microsoft.com/office/powerpoint/2010/main" val="33352377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39</a:t>
            </a:fld>
            <a:endParaRPr lang="en-US"/>
          </a:p>
        </p:txBody>
      </p:sp>
    </p:spTree>
    <p:extLst>
      <p:ext uri="{BB962C8B-B14F-4D97-AF65-F5344CB8AC3E}">
        <p14:creationId xmlns:p14="http://schemas.microsoft.com/office/powerpoint/2010/main" val="899383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40</a:t>
            </a:fld>
            <a:endParaRPr lang="en-US"/>
          </a:p>
        </p:txBody>
      </p:sp>
    </p:spTree>
    <p:extLst>
      <p:ext uri="{BB962C8B-B14F-4D97-AF65-F5344CB8AC3E}">
        <p14:creationId xmlns:p14="http://schemas.microsoft.com/office/powerpoint/2010/main" val="20239882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41</a:t>
            </a:fld>
            <a:endParaRPr lang="en-US"/>
          </a:p>
        </p:txBody>
      </p:sp>
    </p:spTree>
    <p:extLst>
      <p:ext uri="{BB962C8B-B14F-4D97-AF65-F5344CB8AC3E}">
        <p14:creationId xmlns:p14="http://schemas.microsoft.com/office/powerpoint/2010/main" val="18232958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800" b="0" i="0" u="none" strike="noStrike" dirty="0">
                <a:solidFill>
                  <a:srgbClr val="000000"/>
                </a:solidFill>
                <a:effectLst/>
                <a:latin typeface="Arial" panose="020B0604020202020204" pitchFamily="34" charset="0"/>
              </a:rPr>
              <a:t>The </a:t>
            </a:r>
            <a:r>
              <a:rPr lang="en-US" sz="1800" b="0" i="0" u="none" strike="noStrike" dirty="0">
                <a:solidFill>
                  <a:srgbClr val="000000"/>
                </a:solidFill>
                <a:effectLst/>
                <a:latin typeface="Courier New" panose="02070309020205020404" pitchFamily="49" charset="0"/>
              </a:rPr>
              <a:t>@mergin_username</a:t>
            </a:r>
            <a:r>
              <a:rPr lang="en-US" sz="1800" b="0" i="0" u="none" strike="noStrike" dirty="0">
                <a:solidFill>
                  <a:srgbClr val="000000"/>
                </a:solidFill>
                <a:effectLst/>
                <a:latin typeface="Arial" panose="020B0604020202020204" pitchFamily="34" charset="0"/>
              </a:rPr>
              <a:t> variable was just mentioned as an option for the default value in a field such as the collector. This variable is added when the </a:t>
            </a:r>
            <a:r>
              <a:rPr lang="en-US" sz="1800" b="1" i="0" u="none" strike="noStrike" dirty="0">
                <a:solidFill>
                  <a:srgbClr val="000000"/>
                </a:solidFill>
                <a:effectLst/>
                <a:latin typeface="Arial" panose="020B0604020202020204" pitchFamily="34" charset="0"/>
              </a:rPr>
              <a:t>QGIS Plugin for Mergin Maps</a:t>
            </a:r>
            <a:r>
              <a:rPr lang="en-US" sz="1800" b="0" i="0" u="none" strike="noStrike" dirty="0">
                <a:solidFill>
                  <a:srgbClr val="000000"/>
                </a:solidFill>
                <a:effectLst/>
                <a:latin typeface="Arial" panose="020B0604020202020204" pitchFamily="34" charset="0"/>
              </a:rPr>
              <a:t> is installed. There are several additional</a:t>
            </a:r>
            <a:r>
              <a:rPr lang="en-US" sz="1800" b="1" i="0" u="none" strike="noStrike" dirty="0">
                <a:solidFill>
                  <a:srgbClr val="000000"/>
                </a:solidFill>
                <a:effectLst/>
                <a:latin typeface="Arial" panose="020B0604020202020204" pitchFamily="34" charset="0"/>
              </a:rPr>
              <a:t> QGIS Plugin for Mergin Maps </a:t>
            </a:r>
            <a:r>
              <a:rPr lang="en-US" sz="1800" b="0" i="0" u="none" strike="noStrike" dirty="0">
                <a:solidFill>
                  <a:srgbClr val="000000"/>
                </a:solidFill>
                <a:effectLst/>
                <a:latin typeface="Arial" panose="020B0604020202020204" pitchFamily="34" charset="0"/>
              </a:rPr>
              <a:t>variables you can use as default values (figure 1.17). You can read more about them here: </a:t>
            </a:r>
            <a:r>
              <a:rPr lang="en-US" sz="1800" b="0" i="0" u="sng" strike="noStrike" dirty="0">
                <a:solidFill>
                  <a:srgbClr val="1155CC"/>
                </a:solidFill>
                <a:effectLst/>
                <a:latin typeface="Arial" panose="020B0604020202020204" pitchFamily="34" charset="0"/>
                <a:hlinkClick r:id="rId3"/>
              </a:rPr>
              <a:t>https://merginmaps.com/docs/layer/plugin-variables/</a:t>
            </a:r>
            <a:r>
              <a:rPr lang="en-US" sz="1800" b="0" i="0" u="none" strike="noStrike" dirty="0">
                <a:solidFill>
                  <a:srgbClr val="000000"/>
                </a:solidFill>
                <a:effectLst/>
                <a:latin typeface="Arial" panose="020B0604020202020204" pitchFamily="34" charset="0"/>
              </a:rPr>
              <a:t>.</a:t>
            </a:r>
            <a:endParaRPr lang="en-US" b="0" dirty="0">
              <a:effectLst/>
            </a:endParaRPr>
          </a:p>
          <a:p>
            <a:br>
              <a:rPr lang="en-US" dirty="0"/>
            </a:br>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42</a:t>
            </a:fld>
            <a:endParaRPr lang="en-US"/>
          </a:p>
        </p:txBody>
      </p:sp>
    </p:spTree>
    <p:extLst>
      <p:ext uri="{BB962C8B-B14F-4D97-AF65-F5344CB8AC3E}">
        <p14:creationId xmlns:p14="http://schemas.microsoft.com/office/powerpoint/2010/main" val="24440593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set up the forms you can configure default values</a:t>
            </a:r>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43</a:t>
            </a:fld>
            <a:endParaRPr lang="en-US"/>
          </a:p>
        </p:txBody>
      </p:sp>
    </p:spTree>
    <p:extLst>
      <p:ext uri="{BB962C8B-B14F-4D97-AF65-F5344CB8AC3E}">
        <p14:creationId xmlns:p14="http://schemas.microsoft.com/office/powerpoint/2010/main" val="39461923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44</a:t>
            </a:fld>
            <a:endParaRPr lang="en-US"/>
          </a:p>
        </p:txBody>
      </p:sp>
    </p:spTree>
    <p:extLst>
      <p:ext uri="{BB962C8B-B14F-4D97-AF65-F5344CB8AC3E}">
        <p14:creationId xmlns:p14="http://schemas.microsoft.com/office/powerpoint/2010/main" val="442002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8d270f983d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8d270f983d_0_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am in Denmark, working from home today. I work for Septima, a small Danish open-source company with about 30 employees. Mostly developers. </a:t>
            </a:r>
            <a:br>
              <a:rPr lang="en-US" dirty="0"/>
            </a:br>
            <a:endParaRPr lang="en-US" dirty="0"/>
          </a:p>
        </p:txBody>
      </p:sp>
      <p:sp>
        <p:nvSpPr>
          <p:cNvPr id="77" name="Google Shape;77;g8d270f983d_0_8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GB"/>
              <a:t>3</a:t>
            </a:fld>
            <a:endParaRPr/>
          </a:p>
        </p:txBody>
      </p:sp>
    </p:spTree>
    <p:extLst>
      <p:ext uri="{BB962C8B-B14F-4D97-AF65-F5344CB8AC3E}">
        <p14:creationId xmlns:p14="http://schemas.microsoft.com/office/powerpoint/2010/main" val="40525745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56</a:t>
            </a:fld>
            <a:endParaRPr lang="en-US"/>
          </a:p>
        </p:txBody>
      </p:sp>
    </p:spTree>
    <p:extLst>
      <p:ext uri="{BB962C8B-B14F-4D97-AF65-F5344CB8AC3E}">
        <p14:creationId xmlns:p14="http://schemas.microsoft.com/office/powerpoint/2010/main" val="221344773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57</a:t>
            </a:fld>
            <a:endParaRPr lang="en-US"/>
          </a:p>
        </p:txBody>
      </p:sp>
    </p:spTree>
    <p:extLst>
      <p:ext uri="{BB962C8B-B14F-4D97-AF65-F5344CB8AC3E}">
        <p14:creationId xmlns:p14="http://schemas.microsoft.com/office/powerpoint/2010/main" val="6669397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58</a:t>
            </a:fld>
            <a:endParaRPr lang="en-US"/>
          </a:p>
        </p:txBody>
      </p:sp>
    </p:spTree>
    <p:extLst>
      <p:ext uri="{BB962C8B-B14F-4D97-AF65-F5344CB8AC3E}">
        <p14:creationId xmlns:p14="http://schemas.microsoft.com/office/powerpoint/2010/main" val="33875672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59</a:t>
            </a:fld>
            <a:endParaRPr lang="en-US"/>
          </a:p>
        </p:txBody>
      </p:sp>
    </p:spTree>
    <p:extLst>
      <p:ext uri="{BB962C8B-B14F-4D97-AF65-F5344CB8AC3E}">
        <p14:creationId xmlns:p14="http://schemas.microsoft.com/office/powerpoint/2010/main" val="13982660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60</a:t>
            </a:fld>
            <a:endParaRPr lang="en-US"/>
          </a:p>
        </p:txBody>
      </p:sp>
    </p:spTree>
    <p:extLst>
      <p:ext uri="{BB962C8B-B14F-4D97-AF65-F5344CB8AC3E}">
        <p14:creationId xmlns:p14="http://schemas.microsoft.com/office/powerpoint/2010/main" val="39899878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a:p>
        </p:txBody>
      </p:sp>
      <p:sp>
        <p:nvSpPr>
          <p:cNvPr id="4" name="Slide Number Placeholder 3"/>
          <p:cNvSpPr>
            <a:spLocks noGrp="1"/>
          </p:cNvSpPr>
          <p:nvPr>
            <p:ph type="sldNum" sz="quarter" idx="5"/>
          </p:nvPr>
        </p:nvSpPr>
        <p:spPr/>
        <p:txBody>
          <a:bodyPr/>
          <a:lstStyle/>
          <a:p>
            <a:fld id="{A187CEF4-C0D8-4864-9D61-0616544230DE}" type="slidenum">
              <a:rPr lang="en-US" smtClean="0"/>
              <a:t>62</a:t>
            </a:fld>
            <a:endParaRPr lang="en-US"/>
          </a:p>
        </p:txBody>
      </p:sp>
    </p:spTree>
    <p:extLst>
      <p:ext uri="{BB962C8B-B14F-4D97-AF65-F5344CB8AC3E}">
        <p14:creationId xmlns:p14="http://schemas.microsoft.com/office/powerpoint/2010/main" val="868667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has five parts, each is essentially a university course. </a:t>
            </a:r>
          </a:p>
          <a:p>
            <a:endParaRPr lang="en-DK" dirty="0"/>
          </a:p>
        </p:txBody>
      </p:sp>
      <p:sp>
        <p:nvSpPr>
          <p:cNvPr id="4" name="Slide Number Placeholder 3"/>
          <p:cNvSpPr>
            <a:spLocks noGrp="1"/>
          </p:cNvSpPr>
          <p:nvPr>
            <p:ph type="sldNum" sz="quarter" idx="5"/>
          </p:nvPr>
        </p:nvSpPr>
        <p:spPr/>
        <p:txBody>
          <a:bodyPr/>
          <a:lstStyle/>
          <a:p>
            <a:fld id="{0FA08CC8-17A2-4809-AE95-37D2DB2B2F54}" type="slidenum">
              <a:rPr lang="en-DK" smtClean="0"/>
              <a:t>65</a:t>
            </a:fld>
            <a:endParaRPr lang="en-DK"/>
          </a:p>
        </p:txBody>
      </p:sp>
    </p:spTree>
    <p:extLst>
      <p:ext uri="{BB962C8B-B14F-4D97-AF65-F5344CB8AC3E}">
        <p14:creationId xmlns:p14="http://schemas.microsoft.com/office/powerpoint/2010/main" val="22073877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8d7eb41727_1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8d7eb41727_1_1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04" name="Google Shape;304;g8d7eb41727_1_1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GB"/>
              <a:t>68</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4</a:t>
            </a:fld>
            <a:endParaRPr lang="en-US"/>
          </a:p>
        </p:txBody>
      </p:sp>
    </p:spTree>
    <p:extLst>
      <p:ext uri="{BB962C8B-B14F-4D97-AF65-F5344CB8AC3E}">
        <p14:creationId xmlns:p14="http://schemas.microsoft.com/office/powerpoint/2010/main" val="6102652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5</a:t>
            </a:fld>
            <a:endParaRPr lang="en-US"/>
          </a:p>
        </p:txBody>
      </p:sp>
    </p:spTree>
    <p:extLst>
      <p:ext uri="{BB962C8B-B14F-4D97-AF65-F5344CB8AC3E}">
        <p14:creationId xmlns:p14="http://schemas.microsoft.com/office/powerpoint/2010/main" val="2180005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46a4a56c38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46a4a56c38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46a4a56c3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46a4a56c3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25438" y="698500"/>
            <a:ext cx="6207125" cy="3492500"/>
          </a:xfrm>
        </p:spPr>
      </p:sp>
      <p:sp>
        <p:nvSpPr>
          <p:cNvPr id="3" name="Notes Placeholder 2"/>
          <p:cNvSpPr>
            <a:spLocks noGrp="1"/>
          </p:cNvSpPr>
          <p:nvPr>
            <p:ph type="body" idx="1"/>
          </p:nvPr>
        </p:nvSpPr>
        <p:spPr/>
        <p:txBody>
          <a:bodyPr/>
          <a:lstStyle/>
          <a:p>
            <a:r>
              <a:rPr lang="en-US" sz="1800" b="1" i="0" u="none" strike="noStrike" dirty="0">
                <a:solidFill>
                  <a:srgbClr val="000000"/>
                </a:solidFill>
                <a:effectLst/>
                <a:latin typeface="Arial" panose="020B0604020202020204" pitchFamily="34" charset="0"/>
              </a:rPr>
              <a:t>Mergin Maps Input </a:t>
            </a:r>
            <a:r>
              <a:rPr lang="en-US" sz="1800" b="0" i="0" u="none" strike="noStrike" dirty="0">
                <a:solidFill>
                  <a:srgbClr val="000000"/>
                </a:solidFill>
                <a:effectLst/>
                <a:latin typeface="Arial" panose="020B0604020202020204" pitchFamily="34" charset="0"/>
              </a:rPr>
              <a:t>is a simple survey app allowing users to capture data in the field. Forms and data preparation can be done in </a:t>
            </a:r>
            <a:r>
              <a:rPr lang="en-US" sz="1800" b="1" i="0" u="none" strike="noStrike" dirty="0">
                <a:solidFill>
                  <a:srgbClr val="000000"/>
                </a:solidFill>
                <a:effectLst/>
                <a:latin typeface="Arial" panose="020B0604020202020204" pitchFamily="34" charset="0"/>
              </a:rPr>
              <a:t>QGIS </a:t>
            </a:r>
            <a:r>
              <a:rPr lang="en-US" sz="1800" b="0" i="0" u="none" strike="noStrike" dirty="0">
                <a:solidFill>
                  <a:srgbClr val="000000"/>
                </a:solidFill>
                <a:effectLst/>
                <a:latin typeface="Arial" panose="020B0604020202020204" pitchFamily="34" charset="0"/>
              </a:rPr>
              <a:t>software and synchronized with the </a:t>
            </a:r>
            <a:r>
              <a:rPr lang="en-US" sz="1800" b="1" i="0" u="none" strike="noStrike" dirty="0">
                <a:solidFill>
                  <a:srgbClr val="000000"/>
                </a:solidFill>
                <a:effectLst/>
                <a:latin typeface="Arial" panose="020B0604020202020204" pitchFamily="34" charset="0"/>
              </a:rPr>
              <a:t>Mergin Maps Input </a:t>
            </a:r>
            <a:r>
              <a:rPr lang="en-US" sz="1800" b="0" i="0" u="none" strike="noStrike" dirty="0">
                <a:solidFill>
                  <a:srgbClr val="000000"/>
                </a:solidFill>
                <a:effectLst/>
                <a:latin typeface="Arial" panose="020B0604020202020204" pitchFamily="34" charset="0"/>
              </a:rPr>
              <a:t>app using the </a:t>
            </a:r>
            <a:r>
              <a:rPr lang="en-US" sz="1800" b="1" i="0" u="none" strike="noStrike" dirty="0">
                <a:solidFill>
                  <a:srgbClr val="000000"/>
                </a:solidFill>
                <a:effectLst/>
                <a:latin typeface="Arial" panose="020B0604020202020204" pitchFamily="34" charset="0"/>
              </a:rPr>
              <a:t>QGIS plugin for Mergin Maps</a:t>
            </a:r>
            <a:r>
              <a:rPr lang="en-US" sz="1800" b="0" i="0" u="none" strike="noStrike" dirty="0">
                <a:solidFill>
                  <a:srgbClr val="000000"/>
                </a:solidFill>
                <a:effectLst/>
                <a:latin typeface="Arial" panose="020B0604020202020204" pitchFamily="34" charset="0"/>
              </a:rPr>
              <a:t>. It may sound like a lot of parts but you will see it is relatively intuitive and easy to use. </a:t>
            </a:r>
            <a:endParaRPr lang="en-US" dirty="0"/>
          </a:p>
        </p:txBody>
      </p:sp>
      <p:sp>
        <p:nvSpPr>
          <p:cNvPr id="4" name="Slide Number Placeholder 3"/>
          <p:cNvSpPr>
            <a:spLocks noGrp="1"/>
          </p:cNvSpPr>
          <p:nvPr>
            <p:ph type="sldNum" sz="quarter" idx="10"/>
          </p:nvPr>
        </p:nvSpPr>
        <p:spPr/>
        <p:txBody>
          <a:bodyPr/>
          <a:lstStyle/>
          <a:p>
            <a:fld id="{80D47AFA-CA56-461E-B9C0-BC173247EFAF}" type="slidenum">
              <a:rPr lang="en-US" smtClean="0"/>
              <a:pPr/>
              <a:t>12</a:t>
            </a:fld>
            <a:endParaRPr lang="en-US"/>
          </a:p>
        </p:txBody>
      </p:sp>
    </p:spTree>
    <p:extLst>
      <p:ext uri="{BB962C8B-B14F-4D97-AF65-F5344CB8AC3E}">
        <p14:creationId xmlns:p14="http://schemas.microsoft.com/office/powerpoint/2010/main" val="2316476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typical workflow that gives you the most flexibility.</a:t>
            </a:r>
            <a:br>
              <a:rPr lang="en-US" dirty="0"/>
            </a:br>
            <a:endParaRPr lang="en-DK" dirty="0"/>
          </a:p>
        </p:txBody>
      </p:sp>
      <p:sp>
        <p:nvSpPr>
          <p:cNvPr id="4" name="Slide Number Placeholder 3"/>
          <p:cNvSpPr>
            <a:spLocks noGrp="1"/>
          </p:cNvSpPr>
          <p:nvPr>
            <p:ph type="sldNum" sz="quarter" idx="5"/>
          </p:nvPr>
        </p:nvSpPr>
        <p:spPr/>
        <p:txBody>
          <a:bodyPr/>
          <a:lstStyle/>
          <a:p>
            <a:fld id="{A187CEF4-C0D8-4864-9D61-0616544230DE}" type="slidenum">
              <a:rPr lang="en-US" smtClean="0"/>
              <a:t>13</a:t>
            </a:fld>
            <a:endParaRPr lang="en-US"/>
          </a:p>
        </p:txBody>
      </p:sp>
    </p:spTree>
    <p:extLst>
      <p:ext uri="{BB962C8B-B14F-4D97-AF65-F5344CB8AC3E}">
        <p14:creationId xmlns:p14="http://schemas.microsoft.com/office/powerpoint/2010/main" val="284805675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6179574"/>
            <a:ext cx="12192000" cy="678426"/>
          </a:xfrm>
          <a:prstGeom prst="rect">
            <a:avLst/>
          </a:prstGeom>
          <a:solidFill>
            <a:srgbClr val="6A7B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ctrTitle"/>
          </p:nvPr>
        </p:nvSpPr>
        <p:spPr>
          <a:xfrm>
            <a:off x="914400" y="1122363"/>
            <a:ext cx="10363200" cy="2387600"/>
          </a:xfrm>
        </p:spPr>
        <p:txBody>
          <a:bodyPr anchor="b"/>
          <a:lstStyle>
            <a:lvl1pPr algn="ctr">
              <a:defRPr sz="6000">
                <a:latin typeface="Cambria" panose="02040503050406030204" pitchFamily="18" charset="0"/>
              </a:defRPr>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orbel" panose="020B05030202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C02A2A4-16B1-4E6C-92F3-C52CF4FB8BD7}"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C85DA-DC8B-484B-ACBE-0C5CA29A1FA7}" type="slidenum">
              <a:rPr lang="en-US" smtClean="0"/>
              <a:t>‹#›</a:t>
            </a:fld>
            <a:endParaRPr lang="en-US"/>
          </a:p>
        </p:txBody>
      </p:sp>
      <p:pic>
        <p:nvPicPr>
          <p:cNvPr id="9" name="Picture 8"/>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4934" y="6321046"/>
            <a:ext cx="1543789" cy="418423"/>
          </a:xfrm>
          <a:prstGeom prst="rect">
            <a:avLst/>
          </a:prstGeom>
        </p:spPr>
      </p:pic>
    </p:spTree>
    <p:extLst>
      <p:ext uri="{BB962C8B-B14F-4D97-AF65-F5344CB8AC3E}">
        <p14:creationId xmlns:p14="http://schemas.microsoft.com/office/powerpoint/2010/main" val="3958861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2A2A4-16B1-4E6C-92F3-C52CF4FB8BD7}"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1642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02A2A4-16B1-4E6C-92F3-C52CF4FB8BD7}"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238634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5"/>
        <p:cNvGrpSpPr/>
        <p:nvPr/>
      </p:nvGrpSpPr>
      <p:grpSpPr>
        <a:xfrm>
          <a:off x="0" y="0"/>
          <a:ext cx="0" cy="0"/>
          <a:chOff x="0" y="0"/>
          <a:chExt cx="0" cy="0"/>
        </a:xfrm>
      </p:grpSpPr>
      <p:sp>
        <p:nvSpPr>
          <p:cNvPr id="26" name="Google Shape;26;p4"/>
          <p:cNvSpPr/>
          <p:nvPr/>
        </p:nvSpPr>
        <p:spPr>
          <a:xfrm>
            <a:off x="-100" y="6727600"/>
            <a:ext cx="12192000" cy="130400"/>
          </a:xfrm>
          <a:prstGeom prst="rect">
            <a:avLst/>
          </a:prstGeom>
          <a:solidFill>
            <a:schemeClr val="accent3"/>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27" name="Google Shape;27;p4"/>
          <p:cNvSpPr txBox="1">
            <a:spLocks noGrp="1"/>
          </p:cNvSpPr>
          <p:nvPr>
            <p:ph type="title"/>
          </p:nvPr>
        </p:nvSpPr>
        <p:spPr>
          <a:xfrm>
            <a:off x="415600" y="593367"/>
            <a:ext cx="11360800" cy="943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415600" y="1688433"/>
            <a:ext cx="11360800" cy="4403600"/>
          </a:xfrm>
          <a:prstGeom prst="rect">
            <a:avLst/>
          </a:prstGeom>
        </p:spPr>
        <p:txBody>
          <a:bodyPr spcFirstLastPara="1" wrap="square" lIns="91425" tIns="91425" rIns="91425" bIns="91425" anchor="t" anchorCtr="0">
            <a:noAutofit/>
          </a:bodyPr>
          <a:lstStyle>
            <a:lvl1pPr marL="609585" lvl="0" indent="-457189">
              <a:spcBef>
                <a:spcPts val="0"/>
              </a:spcBef>
              <a:spcAft>
                <a:spcPts val="0"/>
              </a:spcAft>
              <a:buSzPts val="1800"/>
              <a:buChar char="●"/>
              <a:defRPr/>
            </a:lvl1pPr>
            <a:lvl2pPr marL="1219170" lvl="1" indent="-423323">
              <a:spcBef>
                <a:spcPts val="2133"/>
              </a:spcBef>
              <a:spcAft>
                <a:spcPts val="0"/>
              </a:spcAft>
              <a:buSzPts val="1400"/>
              <a:buChar char="○"/>
              <a:defRPr/>
            </a:lvl2pPr>
            <a:lvl3pPr marL="1828754" lvl="2" indent="-423323">
              <a:spcBef>
                <a:spcPts val="2133"/>
              </a:spcBef>
              <a:spcAft>
                <a:spcPts val="0"/>
              </a:spcAft>
              <a:buSzPts val="1400"/>
              <a:buChar char="■"/>
              <a:defRPr/>
            </a:lvl3pPr>
            <a:lvl4pPr marL="2438339" lvl="3" indent="-423323">
              <a:spcBef>
                <a:spcPts val="2133"/>
              </a:spcBef>
              <a:spcAft>
                <a:spcPts val="0"/>
              </a:spcAft>
              <a:buSzPts val="1400"/>
              <a:buChar char="●"/>
              <a:defRPr/>
            </a:lvl4pPr>
            <a:lvl5pPr marL="3047924" lvl="4" indent="-423323">
              <a:spcBef>
                <a:spcPts val="2133"/>
              </a:spcBef>
              <a:spcAft>
                <a:spcPts val="0"/>
              </a:spcAft>
              <a:buSzPts val="1400"/>
              <a:buChar char="○"/>
              <a:defRPr/>
            </a:lvl5pPr>
            <a:lvl6pPr marL="3657509" lvl="5" indent="-423323">
              <a:spcBef>
                <a:spcPts val="2133"/>
              </a:spcBef>
              <a:spcAft>
                <a:spcPts val="0"/>
              </a:spcAft>
              <a:buSzPts val="1400"/>
              <a:buChar char="■"/>
              <a:defRPr/>
            </a:lvl6pPr>
            <a:lvl7pPr marL="4267093" lvl="6" indent="-423323">
              <a:spcBef>
                <a:spcPts val="2133"/>
              </a:spcBef>
              <a:spcAft>
                <a:spcPts val="0"/>
              </a:spcAft>
              <a:buSzPts val="1400"/>
              <a:buChar char="●"/>
              <a:defRPr/>
            </a:lvl7pPr>
            <a:lvl8pPr marL="4876678" lvl="7" indent="-423323">
              <a:spcBef>
                <a:spcPts val="2133"/>
              </a:spcBef>
              <a:spcAft>
                <a:spcPts val="0"/>
              </a:spcAft>
              <a:buSzPts val="1400"/>
              <a:buChar char="○"/>
              <a:defRPr/>
            </a:lvl8pPr>
            <a:lvl9pPr marL="5486263" lvl="8" indent="-423323">
              <a:spcBef>
                <a:spcPts val="2133"/>
              </a:spcBef>
              <a:spcAft>
                <a:spcPts val="2133"/>
              </a:spcAft>
              <a:buSzPts val="1400"/>
              <a:buChar char="■"/>
              <a:defRPr/>
            </a:lvl9pPr>
          </a:lstStyle>
          <a:p>
            <a:endParaRPr/>
          </a:p>
        </p:txBody>
      </p:sp>
      <p:sp>
        <p:nvSpPr>
          <p:cNvPr id="29" name="Google Shape;2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0439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656348" y="5066566"/>
            <a:ext cx="2743200" cy="365125"/>
          </a:xfrm>
        </p:spPr>
        <p:txBody>
          <a:bodyPr/>
          <a:lstStyle/>
          <a:p>
            <a:fld id="{5C02A2A4-16B1-4E6C-92F3-C52CF4FB8BD7}"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33078696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C02A2A4-16B1-4E6C-92F3-C52CF4FB8BD7}" type="datetimeFigureOut">
              <a:rPr lang="en-US" smtClean="0"/>
              <a:t>4/20/2023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1327204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02A2A4-16B1-4E6C-92F3-C52CF4FB8BD7}"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27646541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02A2A4-16B1-4E6C-92F3-C52CF4FB8BD7}" type="datetimeFigureOut">
              <a:rPr lang="en-US" smtClean="0"/>
              <a:t>4/20/2023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8417409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02A2A4-16B1-4E6C-92F3-C52CF4FB8BD7}" type="datetimeFigureOut">
              <a:rPr lang="en-US" smtClean="0"/>
              <a:t>4/20/2023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912480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02A2A4-16B1-4E6C-92F3-C52CF4FB8BD7}" type="datetimeFigureOut">
              <a:rPr lang="en-US" smtClean="0"/>
              <a:t>4/20/2023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445496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02A2A4-16B1-4E6C-92F3-C52CF4FB8BD7}"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3808951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C02A2A4-16B1-4E6C-92F3-C52CF4FB8BD7}" type="datetimeFigureOut">
              <a:rPr lang="en-US" smtClean="0"/>
              <a:t>4/20/2023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3BC85DA-DC8B-484B-ACBE-0C5CA29A1FA7}" type="slidenum">
              <a:rPr lang="en-US" smtClean="0"/>
              <a:t>‹#›</a:t>
            </a:fld>
            <a:endParaRPr lang="en-US"/>
          </a:p>
        </p:txBody>
      </p:sp>
    </p:spTree>
    <p:extLst>
      <p:ext uri="{BB962C8B-B14F-4D97-AF65-F5344CB8AC3E}">
        <p14:creationId xmlns:p14="http://schemas.microsoft.com/office/powerpoint/2010/main" val="4252194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179574"/>
            <a:ext cx="12192000" cy="678426"/>
          </a:xfrm>
          <a:prstGeom prst="rect">
            <a:avLst/>
          </a:prstGeom>
          <a:solidFill>
            <a:srgbClr val="6A7B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2A2A4-16B1-4E6C-92F3-C52CF4FB8BD7}" type="datetimeFigureOut">
              <a:rPr lang="en-US" smtClean="0"/>
              <a:t>4/20/2023</a:t>
            </a:fld>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C85DA-DC8B-484B-ACBE-0C5CA29A1FA7}" type="slidenum">
              <a:rPr lang="en-US" smtClean="0"/>
              <a:t>‹#›</a:t>
            </a:fld>
            <a:endParaRPr lang="en-US"/>
          </a:p>
        </p:txBody>
      </p:sp>
      <p:pic>
        <p:nvPicPr>
          <p:cNvPr id="9" name="Picture 8"/>
          <p:cNvPicPr>
            <a:picLocks noChangeAspect="1"/>
          </p:cNvPicPr>
          <p:nvPr userDrawn="1"/>
        </p:nvPicPr>
        <p:blipFill>
          <a:blip r:embed="rId14" cstate="print">
            <a:extLst>
              <a:ext uri="{28A0092B-C50C-407E-A947-70E740481C1C}">
                <a14:useLocalDpi xmlns:a14="http://schemas.microsoft.com/office/drawing/2010/main" val="0"/>
              </a:ext>
            </a:extLst>
          </a:blip>
          <a:srcRect/>
          <a:stretch/>
        </p:blipFill>
        <p:spPr>
          <a:xfrm>
            <a:off x="42421" y="6345702"/>
            <a:ext cx="1347145" cy="365125"/>
          </a:xfrm>
          <a:prstGeom prst="rect">
            <a:avLst/>
          </a:prstGeom>
        </p:spPr>
      </p:pic>
    </p:spTree>
    <p:extLst>
      <p:ext uri="{BB962C8B-B14F-4D97-AF65-F5344CB8AC3E}">
        <p14:creationId xmlns:p14="http://schemas.microsoft.com/office/powerpoint/2010/main" val="403158573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p:txStyles>
    <p:titleStyle>
      <a:lvl1pPr algn="ctr" defTabSz="914400" rtl="0" eaLnBrk="1" latinLnBrk="0" hangingPunct="1">
        <a:lnSpc>
          <a:spcPct val="90000"/>
        </a:lnSpc>
        <a:spcBef>
          <a:spcPct val="0"/>
        </a:spcBef>
        <a:buNone/>
        <a:defRPr sz="4400" kern="1200">
          <a:solidFill>
            <a:schemeClr val="tx1"/>
          </a:solidFill>
          <a:latin typeface="Cambria" panose="02040503050406030204"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A7B26"/>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A7B26"/>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A7B26"/>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A7B26"/>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ecn.t3.tiles.virtualearth.net/tiles/a%7bq%7d.jpeg?g=1"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merginmaps.com/docs/setup/sign-up-to-mergin-maps/" TargetMode="External"/><Relationship Id="rId7" Type="http://schemas.openxmlformats.org/officeDocument/2006/relationships/image" Target="../media/image11.png"/><Relationship Id="rId2" Type="http://schemas.openxmlformats.org/officeDocument/2006/relationships/hyperlink" Target="https://qgis.org/en/site/forusers/download.html" TargetMode="Externa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apps.apple.com/us/app/input/id1478603559?ls=1" TargetMode="External"/><Relationship Id="rId4" Type="http://schemas.openxmlformats.org/officeDocument/2006/relationships/hyperlink" Target="https://play.google.com/store/apps/details?id=uk.co.lutraconsulting" TargetMode="Externa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merginmaps.com/docs/"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www.lutraconsulting.co.uk/blog/"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hyperlink" Target="https://www.lutraconsulting.co.uk/blog/2021/10/06/input-v1-release/" TargetMode="Externa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store.locatepress.com/" TargetMode="External"/><Relationship Id="rId5" Type="http://schemas.openxmlformats.org/officeDocument/2006/relationships/hyperlink" Target="https://locatepress.com/book/dq32" TargetMode="External"/><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mailto:kurt@septima.dk" TargetMode="External"/><Relationship Id="rId7" Type="http://schemas.openxmlformats.org/officeDocument/2006/relationships/image" Target="../media/image6.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mailto:saber.razmjooei@lutraconsulting.co.uk" TargetMode="External"/><Relationship Id="rId5" Type="http://schemas.openxmlformats.org/officeDocument/2006/relationships/image" Target="../media/image83.png"/><Relationship Id="rId4" Type="http://schemas.openxmlformats.org/officeDocument/2006/relationships/image" Target="../media/image82.png"/></Relationships>
</file>

<file path=ppt/slides/_rels/slide6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2" Type="http://schemas.openxmlformats.org/officeDocument/2006/relationships/image" Target="../media/image86.gi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72.xml.rels><?xml version="1.0" encoding="UTF-8" standalone="yes"?>
<Relationships xmlns="http://schemas.openxmlformats.org/package/2006/relationships"><Relationship Id="rId3" Type="http://schemas.openxmlformats.org/officeDocument/2006/relationships/hyperlink" Target="https://www.linkedin.com/feed/hashtag/?keywords=merginmaps&amp;highlightedUpdateUrns=urn%3Ali%3Aactivity%3A6981277215057440771" TargetMode="External"/><Relationship Id="rId2" Type="http://schemas.openxmlformats.org/officeDocument/2006/relationships/image" Target="../media/image92.gif"/><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hyperlink" Target="https://www.linkedin.com/feed/hashtag/?keywords=qgis&amp;highlightedUpdateUrns=urn%3Ali%3Aactivity%3A6981277215057440771" TargetMode="Externa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611DB1E-7B94-46B3-BCFF-DA23C68E49C3}"/>
              </a:ext>
            </a:extLst>
          </p:cNvPr>
          <p:cNvPicPr>
            <a:picLocks noChangeAspect="1"/>
          </p:cNvPicPr>
          <p:nvPr/>
        </p:nvPicPr>
        <p:blipFill>
          <a:blip r:embed="rId3"/>
          <a:stretch>
            <a:fillRect/>
          </a:stretch>
        </p:blipFill>
        <p:spPr>
          <a:xfrm>
            <a:off x="-249607" y="-5706"/>
            <a:ext cx="12691213" cy="6181725"/>
          </a:xfrm>
          <a:prstGeom prst="rect">
            <a:avLst/>
          </a:prstGeom>
        </p:spPr>
      </p:pic>
      <p:sp>
        <p:nvSpPr>
          <p:cNvPr id="9" name="TextBox 8">
            <a:extLst>
              <a:ext uri="{FF2B5EF4-FFF2-40B4-BE49-F238E27FC236}">
                <a16:creationId xmlns:a16="http://schemas.microsoft.com/office/drawing/2014/main" id="{754DA701-31BE-4F65-A707-3B4838AC65F3}"/>
              </a:ext>
            </a:extLst>
          </p:cNvPr>
          <p:cNvSpPr txBox="1"/>
          <p:nvPr/>
        </p:nvSpPr>
        <p:spPr>
          <a:xfrm>
            <a:off x="0" y="-85725"/>
            <a:ext cx="12487275" cy="6267450"/>
          </a:xfrm>
          <a:prstGeom prst="rect">
            <a:avLst/>
          </a:prstGeom>
          <a:solidFill>
            <a:schemeClr val="bg1">
              <a:alpha val="77000"/>
            </a:schemeClr>
          </a:solidFill>
        </p:spPr>
        <p:txBody>
          <a:bodyPr wrap="square" rtlCol="0">
            <a:spAutoFit/>
          </a:bodyPr>
          <a:lstStyle/>
          <a:p>
            <a:endParaRPr lang="en-DK" dirty="0"/>
          </a:p>
        </p:txBody>
      </p:sp>
      <p:sp>
        <p:nvSpPr>
          <p:cNvPr id="3" name="Subtitle 2"/>
          <p:cNvSpPr>
            <a:spLocks noGrp="1"/>
          </p:cNvSpPr>
          <p:nvPr>
            <p:ph type="subTitle" idx="1"/>
          </p:nvPr>
        </p:nvSpPr>
        <p:spPr>
          <a:xfrm>
            <a:off x="3512069" y="5313023"/>
            <a:ext cx="5167860" cy="990600"/>
          </a:xfrm>
        </p:spPr>
        <p:txBody>
          <a:bodyPr>
            <a:normAutofit fontScale="85000" lnSpcReduction="10000"/>
          </a:bodyPr>
          <a:lstStyle/>
          <a:p>
            <a:pPr eaLnBrk="1" hangingPunct="1">
              <a:defRPr/>
            </a:pPr>
            <a:r>
              <a:rPr lang="en-US" sz="3200" b="1" dirty="0"/>
              <a:t>Kurt Menke &amp; Saber </a:t>
            </a:r>
            <a:r>
              <a:rPr lang="en-US" sz="3200" b="1" dirty="0" err="1"/>
              <a:t>Razmjooei</a:t>
            </a:r>
            <a:endParaRPr lang="en-US" sz="3200" b="1" dirty="0"/>
          </a:p>
          <a:p>
            <a:pPr eaLnBrk="1" hangingPunct="1">
              <a:defRPr/>
            </a:pPr>
            <a:r>
              <a:rPr lang="en-US" sz="3200" b="1" dirty="0"/>
              <a:t>Septima P/S &amp; Lutra Consulting</a:t>
            </a:r>
          </a:p>
        </p:txBody>
      </p:sp>
      <p:sp>
        <p:nvSpPr>
          <p:cNvPr id="14" name="Rectangle 13">
            <a:extLst>
              <a:ext uri="{FF2B5EF4-FFF2-40B4-BE49-F238E27FC236}">
                <a16:creationId xmlns:a16="http://schemas.microsoft.com/office/drawing/2014/main" id="{71C44B4D-D839-459A-B946-663463F1BA03}"/>
              </a:ext>
            </a:extLst>
          </p:cNvPr>
          <p:cNvSpPr/>
          <p:nvPr/>
        </p:nvSpPr>
        <p:spPr>
          <a:xfrm>
            <a:off x="1" y="-15260"/>
            <a:ext cx="12192000" cy="1938992"/>
          </a:xfrm>
          <a:prstGeom prst="rect">
            <a:avLst/>
          </a:prstGeom>
        </p:spPr>
        <p:txBody>
          <a:bodyPr wrap="square">
            <a:spAutoFit/>
          </a:bodyPr>
          <a:lstStyle/>
          <a:p>
            <a:pPr algn="ctr"/>
            <a:r>
              <a:rPr lang="en-US" sz="6000" b="1" cap="all" dirty="0">
                <a:latin typeface="Agrandir" panose="00000500000000000000" pitchFamily="50" charset="0"/>
              </a:rPr>
              <a:t>Field data Collection with QGIS and Mergin Maps</a:t>
            </a:r>
            <a:endParaRPr lang="en-US" sz="6000" dirty="0">
              <a:latin typeface="Agrandir" panose="00000500000000000000" pitchFamily="50" charset="0"/>
            </a:endParaRPr>
          </a:p>
        </p:txBody>
      </p:sp>
      <p:pic>
        <p:nvPicPr>
          <p:cNvPr id="11" name="Picture 10" descr="Graphical user interface, application&#10;&#10;Description automatically generated">
            <a:extLst>
              <a:ext uri="{FF2B5EF4-FFF2-40B4-BE49-F238E27FC236}">
                <a16:creationId xmlns:a16="http://schemas.microsoft.com/office/drawing/2014/main" id="{93E0A019-24A7-81BE-B758-22B1E780E7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6014" y="2006227"/>
            <a:ext cx="4883669" cy="3202954"/>
          </a:xfrm>
          <a:prstGeom prst="rect">
            <a:avLst/>
          </a:prstGeom>
        </p:spPr>
      </p:pic>
    </p:spTree>
    <p:extLst>
      <p:ext uri="{BB962C8B-B14F-4D97-AF65-F5344CB8AC3E}">
        <p14:creationId xmlns:p14="http://schemas.microsoft.com/office/powerpoint/2010/main" val="1940153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72126" y="1219200"/>
            <a:ext cx="2366010" cy="5257800"/>
          </a:xfrm>
          <a:prstGeom prst="rect">
            <a:avLst/>
          </a:prstGeom>
          <a:ln w="12700">
            <a:solidFill>
              <a:srgbClr val="002060"/>
            </a:solidFill>
          </a:ln>
          <a:effectLst>
            <a:outerShdw blurRad="50800" dist="38100" dir="2700000" algn="tl" rotWithShape="0">
              <a:prstClr val="black">
                <a:alpha val="40000"/>
              </a:prstClr>
            </a:outerShdw>
          </a:effectLst>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4848826" y="1219200"/>
            <a:ext cx="2366010" cy="5257800"/>
          </a:xfrm>
          <a:prstGeom prst="rect">
            <a:avLst/>
          </a:prstGeom>
          <a:ln w="6350">
            <a:solidFill>
              <a:srgbClr val="002060"/>
            </a:solidFill>
          </a:ln>
          <a:effectLst>
            <a:outerShdw blurRad="50800" dist="38100" dir="2700000" algn="tl" rotWithShape="0">
              <a:prstClr val="black">
                <a:alpha val="40000"/>
              </a:prstClr>
            </a:outerShdw>
          </a:effectLst>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8925526" y="1219200"/>
            <a:ext cx="2366010" cy="5257800"/>
          </a:xfrm>
          <a:prstGeom prst="rect">
            <a:avLst/>
          </a:prstGeom>
          <a:noFill/>
          <a:ln w="12700">
            <a:solidFill>
              <a:srgbClr val="002060"/>
            </a:solidFill>
          </a:ln>
          <a:effectLst>
            <a:outerShdw blurRad="50800" dist="38100" dir="2700000" algn="tl" rotWithShape="0">
              <a:prstClr val="black">
                <a:alpha val="40000"/>
              </a:prstClr>
            </a:outerShdw>
          </a:effectLst>
        </p:spPr>
      </p:pic>
      <p:sp>
        <p:nvSpPr>
          <p:cNvPr id="6" name="Google Shape;80;p16">
            <a:extLst>
              <a:ext uri="{FF2B5EF4-FFF2-40B4-BE49-F238E27FC236}">
                <a16:creationId xmlns:a16="http://schemas.microsoft.com/office/drawing/2014/main" id="{78413E55-CE76-48AC-9118-F104B4A70297}"/>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Mergin Maps Input App </a:t>
            </a:r>
          </a:p>
        </p:txBody>
      </p:sp>
    </p:spTree>
    <p:extLst>
      <p:ext uri="{BB962C8B-B14F-4D97-AF65-F5344CB8AC3E}">
        <p14:creationId xmlns:p14="http://schemas.microsoft.com/office/powerpoint/2010/main" val="19258379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E3589F5-99E9-DF38-B86A-D02405F970C2}"/>
              </a:ext>
            </a:extLst>
          </p:cNvPr>
          <p:cNvPicPr>
            <a:picLocks noChangeAspect="1"/>
          </p:cNvPicPr>
          <p:nvPr/>
        </p:nvPicPr>
        <p:blipFill>
          <a:blip r:embed="rId2"/>
          <a:stretch>
            <a:fillRect/>
          </a:stretch>
        </p:blipFill>
        <p:spPr>
          <a:xfrm>
            <a:off x="5671824" y="1086424"/>
            <a:ext cx="6019801" cy="2723576"/>
          </a:xfrm>
          <a:prstGeom prst="rect">
            <a:avLst/>
          </a:prstGeom>
          <a:ln>
            <a:solidFill>
              <a:schemeClr val="tx1"/>
            </a:solidFill>
          </a:ln>
          <a:effectLst>
            <a:outerShdw blurRad="50800" dist="38100" dir="2700000" algn="tl" rotWithShape="0">
              <a:prstClr val="black">
                <a:alpha val="40000"/>
              </a:prstClr>
            </a:outerShdw>
          </a:effectLst>
        </p:spPr>
      </p:pic>
      <p:sp>
        <p:nvSpPr>
          <p:cNvPr id="2" name="Content Placeholder 1"/>
          <p:cNvSpPr>
            <a:spLocks noGrp="1"/>
          </p:cNvSpPr>
          <p:nvPr>
            <p:ph idx="1"/>
          </p:nvPr>
        </p:nvSpPr>
        <p:spPr>
          <a:xfrm>
            <a:off x="125031" y="1295400"/>
            <a:ext cx="5403479" cy="4572000"/>
          </a:xfrm>
        </p:spPr>
        <p:txBody>
          <a:bodyPr>
            <a:normAutofit fontScale="92500"/>
          </a:bodyPr>
          <a:lstStyle/>
          <a:p>
            <a:pPr marL="514350" indent="-514350">
              <a:buFont typeface="+mj-lt"/>
              <a:buAutoNum type="arabicPeriod"/>
            </a:pPr>
            <a:r>
              <a:rPr lang="en-US" dirty="0"/>
              <a:t>A MM account has a </a:t>
            </a:r>
            <a:r>
              <a:rPr lang="en-US" b="1" dirty="0"/>
              <a:t>Workspace</a:t>
            </a:r>
          </a:p>
          <a:p>
            <a:pPr lvl="1">
              <a:buFont typeface="Arial" panose="020B0604020202020204" pitchFamily="34" charset="0"/>
              <a:buChar char="•"/>
            </a:pPr>
            <a:r>
              <a:rPr lang="en-US" dirty="0"/>
              <a:t>Each tied to a </a:t>
            </a:r>
            <a:r>
              <a:rPr lang="en-US" b="1" dirty="0"/>
              <a:t>Subscription</a:t>
            </a:r>
            <a:r>
              <a:rPr lang="en-US" dirty="0"/>
              <a:t> (account)</a:t>
            </a:r>
          </a:p>
          <a:p>
            <a:pPr lvl="1">
              <a:buFont typeface="Arial" panose="020B0604020202020204" pitchFamily="34" charset="0"/>
              <a:buChar char="•"/>
            </a:pPr>
            <a:r>
              <a:rPr lang="en-US" dirty="0"/>
              <a:t>Each is a billing entity</a:t>
            </a:r>
          </a:p>
          <a:p>
            <a:pPr lvl="1">
              <a:buFont typeface="Arial" panose="020B0604020202020204" pitchFamily="34" charset="0"/>
              <a:buChar char="•"/>
            </a:pPr>
            <a:endParaRPr lang="en-US" dirty="0"/>
          </a:p>
          <a:p>
            <a:pPr marL="514350" indent="-514350">
              <a:buFont typeface="+mj-lt"/>
              <a:buAutoNum type="arabicPeriod"/>
            </a:pPr>
            <a:r>
              <a:rPr lang="en-US" b="1" dirty="0"/>
              <a:t>Workspace</a:t>
            </a:r>
          </a:p>
          <a:p>
            <a:pPr lvl="1">
              <a:buFont typeface="Arial" panose="020B0604020202020204" pitchFamily="34" charset="0"/>
              <a:buChar char="•"/>
            </a:pPr>
            <a:r>
              <a:rPr lang="en-US" dirty="0"/>
              <a:t>Replaces </a:t>
            </a:r>
            <a:r>
              <a:rPr lang="en-US" i="1" dirty="0"/>
              <a:t>organizations</a:t>
            </a:r>
            <a:r>
              <a:rPr lang="en-US" dirty="0"/>
              <a:t> &amp; </a:t>
            </a:r>
            <a:r>
              <a:rPr lang="en-US" i="1" dirty="0"/>
              <a:t>personal namespaces</a:t>
            </a:r>
          </a:p>
          <a:p>
            <a:pPr lvl="1">
              <a:buFont typeface="Arial" panose="020B0604020202020204" pitchFamily="34" charset="0"/>
              <a:buChar char="•"/>
            </a:pPr>
            <a:r>
              <a:rPr lang="en-US" dirty="0"/>
              <a:t>Serves your entire team</a:t>
            </a:r>
          </a:p>
          <a:p>
            <a:pPr lvl="1">
              <a:buFont typeface="Arial" panose="020B0604020202020204" pitchFamily="34" charset="0"/>
              <a:buChar char="•"/>
            </a:pPr>
            <a:r>
              <a:rPr lang="en-US" dirty="0"/>
              <a:t>Can contain multiple projects</a:t>
            </a:r>
          </a:p>
          <a:p>
            <a:pPr lvl="1">
              <a:buFont typeface="Arial" panose="020B0604020202020204" pitchFamily="34" charset="0"/>
              <a:buChar char="•"/>
            </a:pPr>
            <a:r>
              <a:rPr lang="en-US" dirty="0"/>
              <a:t>Users can be invited (via email) to a workspace as a guest or member. These users do not need a </a:t>
            </a:r>
            <a:r>
              <a:rPr lang="en-US" b="1" dirty="0"/>
              <a:t>Subscription</a:t>
            </a:r>
          </a:p>
        </p:txBody>
      </p:sp>
      <p:cxnSp>
        <p:nvCxnSpPr>
          <p:cNvPr id="15" name="Straight Arrow Connector 14">
            <a:extLst>
              <a:ext uri="{FF2B5EF4-FFF2-40B4-BE49-F238E27FC236}">
                <a16:creationId xmlns:a16="http://schemas.microsoft.com/office/drawing/2014/main" id="{13B418F5-C710-45BE-874E-B7A57A0ADFB7}"/>
              </a:ext>
            </a:extLst>
          </p:cNvPr>
          <p:cNvCxnSpPr>
            <a:cxnSpLocks/>
          </p:cNvCxnSpPr>
          <p:nvPr/>
        </p:nvCxnSpPr>
        <p:spPr>
          <a:xfrm flipV="1">
            <a:off x="11235447" y="1408725"/>
            <a:ext cx="123060" cy="925913"/>
          </a:xfrm>
          <a:prstGeom prst="straightConnector1">
            <a:avLst/>
          </a:prstGeom>
          <a:ln w="53975">
            <a:solidFill>
              <a:srgbClr val="FF0000"/>
            </a:solidFill>
            <a:headEnd w="sm" len="sm"/>
            <a:tailEnd type="triangle" w="lg" len="med"/>
          </a:ln>
        </p:spPr>
        <p:style>
          <a:lnRef idx="1">
            <a:schemeClr val="accent1"/>
          </a:lnRef>
          <a:fillRef idx="0">
            <a:schemeClr val="accent1"/>
          </a:fillRef>
          <a:effectRef idx="0">
            <a:schemeClr val="accent1"/>
          </a:effectRef>
          <a:fontRef idx="minor">
            <a:schemeClr val="tx1"/>
          </a:fontRef>
        </p:style>
      </p:cxnSp>
      <p:sp>
        <p:nvSpPr>
          <p:cNvPr id="5" name="AutoShape 2" descr="Products - Lutra Consulting">
            <a:extLst>
              <a:ext uri="{FF2B5EF4-FFF2-40B4-BE49-F238E27FC236}">
                <a16:creationId xmlns:a16="http://schemas.microsoft.com/office/drawing/2014/main" id="{AEDF55D8-B6AC-459D-B82A-5AD2EFFE6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6" name="AutoShape 4" descr="Products - Lutra Consulting">
            <a:extLst>
              <a:ext uri="{FF2B5EF4-FFF2-40B4-BE49-F238E27FC236}">
                <a16:creationId xmlns:a16="http://schemas.microsoft.com/office/drawing/2014/main" id="{71F75335-ED63-48C5-8628-E869D71181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14" name="Picture 13">
            <a:extLst>
              <a:ext uri="{FF2B5EF4-FFF2-40B4-BE49-F238E27FC236}">
                <a16:creationId xmlns:a16="http://schemas.microsoft.com/office/drawing/2014/main" id="{F0D2AB7F-2AD8-2F49-B34F-F9CA7F1EB536}"/>
              </a:ext>
            </a:extLst>
          </p:cNvPr>
          <p:cNvPicPr>
            <a:picLocks noChangeAspect="1"/>
          </p:cNvPicPr>
          <p:nvPr/>
        </p:nvPicPr>
        <p:blipFill>
          <a:blip r:embed="rId3"/>
          <a:stretch>
            <a:fillRect/>
          </a:stretch>
        </p:blipFill>
        <p:spPr>
          <a:xfrm>
            <a:off x="6340695" y="4022930"/>
            <a:ext cx="2083553" cy="2073030"/>
          </a:xfrm>
          <a:prstGeom prst="rect">
            <a:avLst/>
          </a:prstGeom>
          <a:ln>
            <a:solidFill>
              <a:schemeClr val="tx1"/>
            </a:solidFill>
          </a:ln>
          <a:effectLst>
            <a:outerShdw blurRad="50800" dist="38100" dir="2700000" algn="tl" rotWithShape="0">
              <a:prstClr val="black">
                <a:alpha val="40000"/>
              </a:prstClr>
            </a:outerShdw>
          </a:effectLst>
        </p:spPr>
      </p:pic>
      <p:sp>
        <p:nvSpPr>
          <p:cNvPr id="3" name="Google Shape;80;p16">
            <a:extLst>
              <a:ext uri="{FF2B5EF4-FFF2-40B4-BE49-F238E27FC236}">
                <a16:creationId xmlns:a16="http://schemas.microsoft.com/office/drawing/2014/main" id="{45695E38-304C-F757-735B-325196E6B81C}"/>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fontScale="70000" lnSpcReduction="20000"/>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Mergin Maps Workspaces </a:t>
            </a:r>
            <a:r>
              <a:rPr lang="en-GB" sz="4500" b="1" dirty="0">
                <a:ln w="3200">
                  <a:noFill/>
                  <a:prstDash val="solid"/>
                  <a:round/>
                </a:ln>
                <a:solidFill>
                  <a:schemeClr val="bg1"/>
                </a:solidFill>
                <a:latin typeface="Agrandir" panose="00000500000000000000" pitchFamily="50" charset="0"/>
                <a:sym typeface="Corbel"/>
              </a:rPr>
              <a:t>(introduced 31.January, 2023)</a:t>
            </a:r>
            <a:endParaRPr lang="en-GB" sz="5400" b="1" dirty="0">
              <a:ln w="3200">
                <a:noFill/>
                <a:prstDash val="solid"/>
                <a:round/>
              </a:ln>
              <a:solidFill>
                <a:schemeClr val="bg1"/>
              </a:solidFill>
              <a:latin typeface="Agrandir" panose="00000500000000000000" pitchFamily="50" charset="0"/>
              <a:sym typeface="Corbel"/>
            </a:endParaRPr>
          </a:p>
        </p:txBody>
      </p:sp>
      <p:sp>
        <p:nvSpPr>
          <p:cNvPr id="9" name="TextBox 8">
            <a:extLst>
              <a:ext uri="{FF2B5EF4-FFF2-40B4-BE49-F238E27FC236}">
                <a16:creationId xmlns:a16="http://schemas.microsoft.com/office/drawing/2014/main" id="{290B92B9-C305-68DA-82EF-0D86AB297147}"/>
              </a:ext>
            </a:extLst>
          </p:cNvPr>
          <p:cNvSpPr txBox="1"/>
          <p:nvPr/>
        </p:nvSpPr>
        <p:spPr>
          <a:xfrm>
            <a:off x="2060642" y="6230105"/>
            <a:ext cx="9875195" cy="523220"/>
          </a:xfrm>
          <a:prstGeom prst="rect">
            <a:avLst/>
          </a:prstGeom>
          <a:noFill/>
        </p:spPr>
        <p:txBody>
          <a:bodyPr wrap="square">
            <a:spAutoFit/>
          </a:bodyPr>
          <a:lstStyle/>
          <a:p>
            <a:r>
              <a:rPr lang="en-DK" sz="2800" dirty="0">
                <a:solidFill>
                  <a:srgbClr val="FFFF00"/>
                </a:solidFill>
              </a:rPr>
              <a:t>https://merginmaps.com/docs/manage/workspaces/</a:t>
            </a:r>
          </a:p>
        </p:txBody>
      </p:sp>
      <p:cxnSp>
        <p:nvCxnSpPr>
          <p:cNvPr id="19" name="Straight Arrow Connector 18">
            <a:extLst>
              <a:ext uri="{FF2B5EF4-FFF2-40B4-BE49-F238E27FC236}">
                <a16:creationId xmlns:a16="http://schemas.microsoft.com/office/drawing/2014/main" id="{36E39E32-70E9-4FFC-BCAF-1AFEFE0892EA}"/>
              </a:ext>
            </a:extLst>
          </p:cNvPr>
          <p:cNvCxnSpPr>
            <a:cxnSpLocks/>
          </p:cNvCxnSpPr>
          <p:nvPr/>
        </p:nvCxnSpPr>
        <p:spPr>
          <a:xfrm flipH="1">
            <a:off x="8266923" y="4134260"/>
            <a:ext cx="1217545" cy="0"/>
          </a:xfrm>
          <a:prstGeom prst="straightConnector1">
            <a:avLst/>
          </a:prstGeom>
          <a:ln w="41275">
            <a:solidFill>
              <a:srgbClr val="FF0000"/>
            </a:solidFill>
            <a:headEnd w="sm" len="sm"/>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91984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 name="Google Shape;80;p16">
            <a:extLst>
              <a:ext uri="{FF2B5EF4-FFF2-40B4-BE49-F238E27FC236}">
                <a16:creationId xmlns:a16="http://schemas.microsoft.com/office/drawing/2014/main" id="{285DA01E-FB5C-41A6-8A8B-828AD02DCC87}"/>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Working with QGIS &amp; Mergin Maps</a:t>
            </a:r>
          </a:p>
        </p:txBody>
      </p:sp>
      <p:pic>
        <p:nvPicPr>
          <p:cNvPr id="3" name="Picture 2" descr="Graphical user interface, application&#10;&#10;Description automatically generated">
            <a:extLst>
              <a:ext uri="{FF2B5EF4-FFF2-40B4-BE49-F238E27FC236}">
                <a16:creationId xmlns:a16="http://schemas.microsoft.com/office/drawing/2014/main" id="{42D1CE13-878B-F5F2-7ABA-D2938C6E9C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3458" y="1123949"/>
            <a:ext cx="8525083" cy="5591175"/>
          </a:xfrm>
          <a:prstGeom prst="rect">
            <a:avLst/>
          </a:prstGeom>
        </p:spPr>
      </p:pic>
    </p:spTree>
    <p:extLst>
      <p:ext uri="{BB962C8B-B14F-4D97-AF65-F5344CB8AC3E}">
        <p14:creationId xmlns:p14="http://schemas.microsoft.com/office/powerpoint/2010/main" val="753043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4464" y="1079770"/>
            <a:ext cx="10515600" cy="5009745"/>
          </a:xfrm>
        </p:spPr>
        <p:txBody>
          <a:bodyPr>
            <a:normAutofit fontScale="85000" lnSpcReduction="20000"/>
          </a:bodyPr>
          <a:lstStyle/>
          <a:p>
            <a:pPr>
              <a:buFont typeface="Wingdings" panose="05000000000000000000" pitchFamily="2" charset="2"/>
              <a:buChar char="ü"/>
            </a:pPr>
            <a:r>
              <a:rPr lang="en-US" b="1" dirty="0"/>
              <a:t>Preparing project: </a:t>
            </a:r>
          </a:p>
          <a:p>
            <a:pPr lvl="1">
              <a:buFont typeface="Wingdings" panose="05000000000000000000" pitchFamily="2" charset="2"/>
              <a:buChar char="ü"/>
            </a:pPr>
            <a:r>
              <a:rPr lang="en-US" dirty="0"/>
              <a:t>user loads background and survey layers</a:t>
            </a:r>
          </a:p>
          <a:p>
            <a:pPr lvl="1">
              <a:buFont typeface="Wingdings" panose="05000000000000000000" pitchFamily="2" charset="2"/>
              <a:buChar char="ü"/>
            </a:pPr>
            <a:r>
              <a:rPr lang="en-US" dirty="0"/>
              <a:t>set up the forms</a:t>
            </a:r>
          </a:p>
          <a:p>
            <a:pPr lvl="1">
              <a:buFont typeface="Wingdings" panose="05000000000000000000" pitchFamily="2" charset="2"/>
              <a:buChar char="ü"/>
            </a:pPr>
            <a:r>
              <a:rPr lang="en-US" dirty="0"/>
              <a:t>apply styling to the layers</a:t>
            </a:r>
          </a:p>
          <a:p>
            <a:pPr lvl="1">
              <a:buFont typeface="Wingdings" panose="05000000000000000000" pitchFamily="2" charset="2"/>
              <a:buChar char="ü"/>
            </a:pPr>
            <a:r>
              <a:rPr lang="en-US" dirty="0"/>
              <a:t>set up map themes and define the layers to be used for survey purposes.</a:t>
            </a:r>
          </a:p>
          <a:p>
            <a:pPr marL="0" indent="0">
              <a:buNone/>
            </a:pPr>
            <a:endParaRPr lang="en-US" sz="2400" dirty="0"/>
          </a:p>
          <a:p>
            <a:pPr>
              <a:buFont typeface="Wingdings" panose="05000000000000000000" pitchFamily="2" charset="2"/>
              <a:buChar char="ü"/>
            </a:pPr>
            <a:r>
              <a:rPr lang="en-US" b="1" dirty="0"/>
              <a:t>Data/project transfer:</a:t>
            </a:r>
            <a:r>
              <a:rPr lang="en-US" dirty="0"/>
              <a:t> once the project is set up, users need to transfer data to the device. This is achieved with the </a:t>
            </a:r>
            <a:r>
              <a:rPr lang="en-US" b="1" dirty="0"/>
              <a:t>QGIS plugin for Mergin Maps</a:t>
            </a:r>
            <a:r>
              <a:rPr lang="en-US" dirty="0"/>
              <a:t>.</a:t>
            </a:r>
          </a:p>
          <a:p>
            <a:pPr marL="0" indent="0">
              <a:buNone/>
            </a:pPr>
            <a:endParaRPr lang="en-US" sz="2400" dirty="0"/>
          </a:p>
          <a:p>
            <a:pPr>
              <a:buFont typeface="Wingdings" panose="05000000000000000000" pitchFamily="2" charset="2"/>
              <a:buChar char="ü"/>
            </a:pPr>
            <a:r>
              <a:rPr lang="en-US" b="1" dirty="0"/>
              <a:t>Working with Mergin Maps Input:</a:t>
            </a:r>
            <a:r>
              <a:rPr lang="en-US" dirty="0"/>
              <a:t> Collect field data and synchronizing the changes back to the </a:t>
            </a:r>
            <a:r>
              <a:rPr lang="en-US" b="1" dirty="0"/>
              <a:t>Mergin Cloud</a:t>
            </a:r>
            <a:r>
              <a:rPr lang="en-US" dirty="0"/>
              <a:t>.</a:t>
            </a:r>
          </a:p>
          <a:p>
            <a:pPr marL="0" indent="0">
              <a:buNone/>
            </a:pPr>
            <a:endParaRPr lang="en-US" dirty="0"/>
          </a:p>
          <a:p>
            <a:pPr>
              <a:buFont typeface="Wingdings" panose="05000000000000000000" pitchFamily="2" charset="2"/>
              <a:buChar char="ü"/>
            </a:pPr>
            <a:r>
              <a:rPr lang="en-US" b="1" dirty="0"/>
              <a:t>Synchronizing the data back to QGIS:</a:t>
            </a:r>
            <a:r>
              <a:rPr lang="en-US" dirty="0"/>
              <a:t> Using the </a:t>
            </a:r>
            <a:r>
              <a:rPr lang="en-US" b="1" dirty="0"/>
              <a:t>QGIS plugin for Mergin Maps</a:t>
            </a:r>
            <a:r>
              <a:rPr lang="en-US" dirty="0"/>
              <a:t> the data can be synchronized back to the desktop for management, analysis and cartography.</a:t>
            </a:r>
            <a:endParaRPr lang="en-US" sz="2400" dirty="0"/>
          </a:p>
          <a:p>
            <a:pPr marL="0" indent="0">
              <a:buNone/>
            </a:pPr>
            <a:endParaRPr lang="en-US" dirty="0"/>
          </a:p>
        </p:txBody>
      </p:sp>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Basic Workflow</a:t>
            </a:r>
          </a:p>
        </p:txBody>
      </p:sp>
    </p:spTree>
    <p:extLst>
      <p:ext uri="{BB962C8B-B14F-4D97-AF65-F5344CB8AC3E}">
        <p14:creationId xmlns:p14="http://schemas.microsoft.com/office/powerpoint/2010/main" val="49450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85854" y="1079770"/>
            <a:ext cx="10944210" cy="5009745"/>
          </a:xfrm>
        </p:spPr>
        <p:txBody>
          <a:bodyPr>
            <a:normAutofit/>
          </a:bodyPr>
          <a:lstStyle/>
          <a:p>
            <a:pPr marL="0" indent="0">
              <a:buNone/>
            </a:pPr>
            <a:r>
              <a:rPr lang="en-US" dirty="0"/>
              <a:t>From Mergin Maps Input				From Mergin Maps web</a:t>
            </a:r>
          </a:p>
        </p:txBody>
      </p:sp>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fontScale="85000" lnSpcReduction="10000"/>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There are easier ways to set up a MM project</a:t>
            </a:r>
          </a:p>
        </p:txBody>
      </p:sp>
      <p:pic>
        <p:nvPicPr>
          <p:cNvPr id="4" name="Picture 3" descr="Graphical user interface, text, application&#10;&#10;Description automatically generated">
            <a:extLst>
              <a:ext uri="{FF2B5EF4-FFF2-40B4-BE49-F238E27FC236}">
                <a16:creationId xmlns:a16="http://schemas.microsoft.com/office/drawing/2014/main" id="{0A460D25-7DCC-3113-A6D1-61E7453997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3315" y="1516547"/>
            <a:ext cx="2084581" cy="4632402"/>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4433EED0-3D8E-4E0B-9FD3-09ACCE955337}"/>
              </a:ext>
            </a:extLst>
          </p:cNvPr>
          <p:cNvPicPr>
            <a:picLocks noChangeAspect="1"/>
          </p:cNvPicPr>
          <p:nvPr/>
        </p:nvPicPr>
        <p:blipFill>
          <a:blip r:embed="rId4"/>
          <a:stretch>
            <a:fillRect/>
          </a:stretch>
        </p:blipFill>
        <p:spPr>
          <a:xfrm>
            <a:off x="5716859" y="1564169"/>
            <a:ext cx="5716858" cy="1715571"/>
          </a:xfrm>
          <a:prstGeom prst="rect">
            <a:avLst/>
          </a:prstGeom>
          <a:ln>
            <a:solidFill>
              <a:schemeClr val="bg1"/>
            </a:solidFill>
          </a:ln>
          <a:effectLst>
            <a:outerShdw blurRad="50800" dist="38100" dir="2700000" algn="tl" rotWithShape="0">
              <a:prstClr val="black">
                <a:alpha val="40000"/>
              </a:prstClr>
            </a:outerShdw>
          </a:effectLst>
        </p:spPr>
      </p:pic>
      <p:grpSp>
        <p:nvGrpSpPr>
          <p:cNvPr id="14" name="Group 13">
            <a:extLst>
              <a:ext uri="{FF2B5EF4-FFF2-40B4-BE49-F238E27FC236}">
                <a16:creationId xmlns:a16="http://schemas.microsoft.com/office/drawing/2014/main" id="{054BDF69-A550-33A3-EA14-1088940C28FF}"/>
              </a:ext>
            </a:extLst>
          </p:cNvPr>
          <p:cNvGrpSpPr/>
          <p:nvPr/>
        </p:nvGrpSpPr>
        <p:grpSpPr>
          <a:xfrm>
            <a:off x="8755797" y="1592519"/>
            <a:ext cx="1260833" cy="578252"/>
            <a:chOff x="8778100" y="2165803"/>
            <a:chExt cx="1260833" cy="578252"/>
          </a:xfrm>
        </p:grpSpPr>
        <p:sp>
          <p:nvSpPr>
            <p:cNvPr id="10" name="Rectangle: Rounded Corners 9">
              <a:extLst>
                <a:ext uri="{FF2B5EF4-FFF2-40B4-BE49-F238E27FC236}">
                  <a16:creationId xmlns:a16="http://schemas.microsoft.com/office/drawing/2014/main" id="{A4F72F5F-7E87-1587-C54D-8B05D9DDB043}"/>
                </a:ext>
              </a:extLst>
            </p:cNvPr>
            <p:cNvSpPr/>
            <p:nvPr/>
          </p:nvSpPr>
          <p:spPr>
            <a:xfrm>
              <a:off x="9424963" y="2546622"/>
              <a:ext cx="613970" cy="197433"/>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Arrow: Left 10">
              <a:extLst>
                <a:ext uri="{FF2B5EF4-FFF2-40B4-BE49-F238E27FC236}">
                  <a16:creationId xmlns:a16="http://schemas.microsoft.com/office/drawing/2014/main" id="{BD36522C-8242-08E5-450C-2FA42B4845AD}"/>
                </a:ext>
              </a:extLst>
            </p:cNvPr>
            <p:cNvSpPr/>
            <p:nvPr/>
          </p:nvSpPr>
          <p:spPr>
            <a:xfrm rot="13155511">
              <a:off x="8778100" y="2165803"/>
              <a:ext cx="686420" cy="216569"/>
            </a:xfrm>
            <a:prstGeom prst="lef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grpSp>
        <p:nvGrpSpPr>
          <p:cNvPr id="13" name="Group 12">
            <a:extLst>
              <a:ext uri="{FF2B5EF4-FFF2-40B4-BE49-F238E27FC236}">
                <a16:creationId xmlns:a16="http://schemas.microsoft.com/office/drawing/2014/main" id="{FDC5BE83-76C7-BB77-3D6E-EE775BA617EC}"/>
              </a:ext>
            </a:extLst>
          </p:cNvPr>
          <p:cNvGrpSpPr/>
          <p:nvPr/>
        </p:nvGrpSpPr>
        <p:grpSpPr>
          <a:xfrm>
            <a:off x="92463" y="3712865"/>
            <a:ext cx="2296084" cy="435388"/>
            <a:chOff x="553381" y="3705431"/>
            <a:chExt cx="2296084" cy="435388"/>
          </a:xfrm>
        </p:grpSpPr>
        <p:sp>
          <p:nvSpPr>
            <p:cNvPr id="6" name="Rectangle: Rounded Corners 5">
              <a:extLst>
                <a:ext uri="{FF2B5EF4-FFF2-40B4-BE49-F238E27FC236}">
                  <a16:creationId xmlns:a16="http://schemas.microsoft.com/office/drawing/2014/main" id="{D47369F2-C8B0-F2B6-57E4-F716484C5806}"/>
                </a:ext>
              </a:extLst>
            </p:cNvPr>
            <p:cNvSpPr/>
            <p:nvPr/>
          </p:nvSpPr>
          <p:spPr>
            <a:xfrm>
              <a:off x="1830987" y="3806282"/>
              <a:ext cx="1018478" cy="3345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Arrow: Left 11">
              <a:extLst>
                <a:ext uri="{FF2B5EF4-FFF2-40B4-BE49-F238E27FC236}">
                  <a16:creationId xmlns:a16="http://schemas.microsoft.com/office/drawing/2014/main" id="{3BC2929E-317E-2998-84D6-7D87224F8B8F}"/>
                </a:ext>
              </a:extLst>
            </p:cNvPr>
            <p:cNvSpPr/>
            <p:nvPr/>
          </p:nvSpPr>
          <p:spPr>
            <a:xfrm rot="11618824">
              <a:off x="553381" y="3705431"/>
              <a:ext cx="1240131" cy="216569"/>
            </a:xfrm>
            <a:prstGeom prst="lef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pic>
        <p:nvPicPr>
          <p:cNvPr id="1028" name="Picture 4">
            <a:extLst>
              <a:ext uri="{FF2B5EF4-FFF2-40B4-BE49-F238E27FC236}">
                <a16:creationId xmlns:a16="http://schemas.microsoft.com/office/drawing/2014/main" id="{82EB37F5-0AC6-BE7A-52C3-3C0A4082B4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5492" y="3764139"/>
            <a:ext cx="3811161" cy="3051461"/>
          </a:xfrm>
          <a:prstGeom prst="rect">
            <a:avLst/>
          </a:prstGeom>
          <a:noFill/>
          <a:ln>
            <a:solidFill>
              <a:schemeClr val="tx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FFA9F5F-7D5D-B358-E7EA-3D341A5C17F3}"/>
              </a:ext>
            </a:extLst>
          </p:cNvPr>
          <p:cNvSpPr txBox="1"/>
          <p:nvPr/>
        </p:nvSpPr>
        <p:spPr>
          <a:xfrm>
            <a:off x="9099007" y="3919350"/>
            <a:ext cx="1910964" cy="523220"/>
          </a:xfrm>
          <a:prstGeom prst="rect">
            <a:avLst/>
          </a:prstGeom>
          <a:noFill/>
        </p:spPr>
        <p:txBody>
          <a:bodyPr wrap="square">
            <a:spAutoFit/>
          </a:bodyPr>
          <a:lstStyle/>
          <a:p>
            <a:r>
              <a:rPr lang="en-US" sz="2800" dirty="0"/>
              <a:t>From QGIS</a:t>
            </a:r>
            <a:endParaRPr lang="en-DK" sz="2800" dirty="0"/>
          </a:p>
        </p:txBody>
      </p:sp>
      <p:grpSp>
        <p:nvGrpSpPr>
          <p:cNvPr id="19" name="Group 18">
            <a:extLst>
              <a:ext uri="{FF2B5EF4-FFF2-40B4-BE49-F238E27FC236}">
                <a16:creationId xmlns:a16="http://schemas.microsoft.com/office/drawing/2014/main" id="{955B1465-956E-4CF8-7796-1FA7E3D29111}"/>
              </a:ext>
            </a:extLst>
          </p:cNvPr>
          <p:cNvGrpSpPr/>
          <p:nvPr/>
        </p:nvGrpSpPr>
        <p:grpSpPr>
          <a:xfrm>
            <a:off x="4022130" y="4072676"/>
            <a:ext cx="5026088" cy="216569"/>
            <a:chOff x="4022130" y="4072676"/>
            <a:chExt cx="5026088" cy="216569"/>
          </a:xfrm>
        </p:grpSpPr>
        <p:sp>
          <p:nvSpPr>
            <p:cNvPr id="17" name="Rectangle: Rounded Corners 16">
              <a:extLst>
                <a:ext uri="{FF2B5EF4-FFF2-40B4-BE49-F238E27FC236}">
                  <a16:creationId xmlns:a16="http://schemas.microsoft.com/office/drawing/2014/main" id="{F54D58DF-DCE7-F6A4-9042-1B5228A1062A}"/>
                </a:ext>
              </a:extLst>
            </p:cNvPr>
            <p:cNvSpPr/>
            <p:nvPr/>
          </p:nvSpPr>
          <p:spPr>
            <a:xfrm>
              <a:off x="4022130" y="4072677"/>
              <a:ext cx="2542221" cy="19452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8" name="Arrow: Left 17">
              <a:extLst>
                <a:ext uri="{FF2B5EF4-FFF2-40B4-BE49-F238E27FC236}">
                  <a16:creationId xmlns:a16="http://schemas.microsoft.com/office/drawing/2014/main" id="{17AE0611-1AEE-D01D-D0BF-783E816F55C0}"/>
                </a:ext>
              </a:extLst>
            </p:cNvPr>
            <p:cNvSpPr/>
            <p:nvPr/>
          </p:nvSpPr>
          <p:spPr>
            <a:xfrm>
              <a:off x="7808087" y="4072676"/>
              <a:ext cx="1240131" cy="216569"/>
            </a:xfrm>
            <a:prstGeom prst="lef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grpSp>
    </p:spTree>
    <p:extLst>
      <p:ext uri="{BB962C8B-B14F-4D97-AF65-F5344CB8AC3E}">
        <p14:creationId xmlns:p14="http://schemas.microsoft.com/office/powerpoint/2010/main" val="2766801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26634" y="1300976"/>
            <a:ext cx="9903430" cy="4411197"/>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r>
              <a:rPr lang="en-US" dirty="0"/>
              <a:t>Mergin Maps Input				</a:t>
            </a:r>
          </a:p>
        </p:txBody>
      </p:sp>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Getting Started Projects</a:t>
            </a:r>
          </a:p>
        </p:txBody>
      </p:sp>
      <p:pic>
        <p:nvPicPr>
          <p:cNvPr id="4" name="Picture 3" descr="Graphical user interface, text, application&#10;&#10;Description automatically generated">
            <a:extLst>
              <a:ext uri="{FF2B5EF4-FFF2-40B4-BE49-F238E27FC236}">
                <a16:creationId xmlns:a16="http://schemas.microsoft.com/office/drawing/2014/main" id="{0A460D25-7DCC-3113-A6D1-61E7453997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5379" y="1457113"/>
            <a:ext cx="2084581" cy="4632402"/>
          </a:xfrm>
          <a:prstGeom prst="rect">
            <a:avLst/>
          </a:prstGeom>
          <a:ln>
            <a:solidFill>
              <a:schemeClr val="tx1"/>
            </a:solidFill>
          </a:ln>
          <a:effectLst>
            <a:outerShdw blurRad="50800" dist="38100" dir="2700000" algn="tl" rotWithShape="0">
              <a:prstClr val="black">
                <a:alpha val="40000"/>
              </a:prstClr>
            </a:outerShdw>
          </a:effectLst>
        </p:spPr>
      </p:pic>
      <p:sp>
        <p:nvSpPr>
          <p:cNvPr id="6" name="Rectangle: Rounded Corners 5">
            <a:extLst>
              <a:ext uri="{FF2B5EF4-FFF2-40B4-BE49-F238E27FC236}">
                <a16:creationId xmlns:a16="http://schemas.microsoft.com/office/drawing/2014/main" id="{D47369F2-C8B0-F2B6-57E4-F716484C5806}"/>
              </a:ext>
            </a:extLst>
          </p:cNvPr>
          <p:cNvSpPr/>
          <p:nvPr/>
        </p:nvSpPr>
        <p:spPr>
          <a:xfrm>
            <a:off x="5149191" y="3412598"/>
            <a:ext cx="1018478" cy="3345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Arrow: Left 11">
            <a:extLst>
              <a:ext uri="{FF2B5EF4-FFF2-40B4-BE49-F238E27FC236}">
                <a16:creationId xmlns:a16="http://schemas.microsoft.com/office/drawing/2014/main" id="{3BC2929E-317E-2998-84D6-7D87224F8B8F}"/>
              </a:ext>
            </a:extLst>
          </p:cNvPr>
          <p:cNvSpPr/>
          <p:nvPr/>
        </p:nvSpPr>
        <p:spPr>
          <a:xfrm rot="9403961">
            <a:off x="4120290" y="2717227"/>
            <a:ext cx="1024902" cy="216569"/>
          </a:xfrm>
          <a:prstGeom prst="lef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3" name="Rectangle: Rounded Corners 2">
            <a:extLst>
              <a:ext uri="{FF2B5EF4-FFF2-40B4-BE49-F238E27FC236}">
                <a16:creationId xmlns:a16="http://schemas.microsoft.com/office/drawing/2014/main" id="{6A24F6C1-E066-3DE3-EF6C-40D66A308DE4}"/>
              </a:ext>
            </a:extLst>
          </p:cNvPr>
          <p:cNvSpPr/>
          <p:nvPr/>
        </p:nvSpPr>
        <p:spPr>
          <a:xfrm>
            <a:off x="5149190" y="2267587"/>
            <a:ext cx="1563843" cy="33453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Arrow: Left 6">
            <a:extLst>
              <a:ext uri="{FF2B5EF4-FFF2-40B4-BE49-F238E27FC236}">
                <a16:creationId xmlns:a16="http://schemas.microsoft.com/office/drawing/2014/main" id="{4D961BCD-5DBC-D1F4-0DE6-B401F86021BC}"/>
              </a:ext>
            </a:extLst>
          </p:cNvPr>
          <p:cNvSpPr/>
          <p:nvPr/>
        </p:nvSpPr>
        <p:spPr>
          <a:xfrm rot="12175984">
            <a:off x="4126702" y="3244880"/>
            <a:ext cx="1024902" cy="216569"/>
          </a:xfrm>
          <a:prstGeom prst="lef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8991577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4464" y="1315683"/>
            <a:ext cx="11410240" cy="4773832"/>
          </a:xfrm>
        </p:spPr>
        <p:txBody>
          <a:bodyPr>
            <a:noAutofit/>
          </a:bodyPr>
          <a:lstStyle/>
          <a:p>
            <a:pPr fontAlgn="base">
              <a:lnSpc>
                <a:spcPct val="100000"/>
              </a:lnSpc>
              <a:spcBef>
                <a:spcPts val="1200"/>
              </a:spcBef>
              <a:buFont typeface="Wingdings" panose="05000000000000000000" pitchFamily="2" charset="2"/>
              <a:buChar char="ü"/>
            </a:pPr>
            <a:r>
              <a:rPr lang="en-US" sz="2400" dirty="0"/>
              <a:t>Create a single folder for your project.</a:t>
            </a:r>
          </a:p>
          <a:p>
            <a:pPr fontAlgn="base">
              <a:lnSpc>
                <a:spcPct val="100000"/>
              </a:lnSpc>
              <a:spcBef>
                <a:spcPts val="1200"/>
              </a:spcBef>
              <a:buFont typeface="Wingdings" panose="05000000000000000000" pitchFamily="2" charset="2"/>
              <a:buChar char="ü"/>
            </a:pPr>
            <a:r>
              <a:rPr lang="en-US" sz="2400" dirty="0"/>
              <a:t>Everything must be saved to the project folder: QGIS project file &amp; all file-based data. </a:t>
            </a:r>
          </a:p>
          <a:p>
            <a:pPr fontAlgn="base">
              <a:lnSpc>
                <a:spcPct val="100000"/>
              </a:lnSpc>
              <a:spcBef>
                <a:spcPts val="1200"/>
              </a:spcBef>
              <a:buFont typeface="Wingdings" panose="05000000000000000000" pitchFamily="2" charset="2"/>
              <a:buChar char="ü"/>
            </a:pPr>
            <a:r>
              <a:rPr lang="en-US" sz="2400" dirty="0"/>
              <a:t>Basemaps: Use XYZ Tiles services or WMS(T). </a:t>
            </a:r>
          </a:p>
          <a:p>
            <a:pPr lvl="1" fontAlgn="base">
              <a:lnSpc>
                <a:spcPct val="100000"/>
              </a:lnSpc>
              <a:spcBef>
                <a:spcPts val="1200"/>
              </a:spcBef>
              <a:buFont typeface="Wingdings" panose="05000000000000000000" pitchFamily="2" charset="2"/>
              <a:buChar char="ü"/>
            </a:pPr>
            <a:r>
              <a:rPr lang="en-US" sz="2000" dirty="0"/>
              <a:t>Plugins such as QuickMapServices are also good choices.</a:t>
            </a:r>
          </a:p>
          <a:p>
            <a:pPr fontAlgn="base">
              <a:lnSpc>
                <a:spcPct val="100000"/>
              </a:lnSpc>
              <a:spcBef>
                <a:spcPts val="1200"/>
              </a:spcBef>
              <a:buFont typeface="Wingdings" panose="05000000000000000000" pitchFamily="2" charset="2"/>
              <a:buChar char="ü"/>
            </a:pPr>
            <a:r>
              <a:rPr lang="en-US" sz="2400" dirty="0"/>
              <a:t>Use the </a:t>
            </a:r>
            <a:r>
              <a:rPr lang="en-US" sz="2400" b="1" dirty="0"/>
              <a:t>Geopackage</a:t>
            </a:r>
            <a:r>
              <a:rPr lang="en-US" sz="2400" dirty="0"/>
              <a:t> format for your data! </a:t>
            </a:r>
          </a:p>
          <a:p>
            <a:pPr lvl="1" fontAlgn="base">
              <a:lnSpc>
                <a:spcPct val="100000"/>
              </a:lnSpc>
              <a:spcBef>
                <a:spcPts val="1200"/>
              </a:spcBef>
              <a:buFont typeface="Wingdings" panose="05000000000000000000" pitchFamily="2" charset="2"/>
              <a:buChar char="ü"/>
            </a:pPr>
            <a:r>
              <a:rPr lang="en-US" sz="2000" dirty="0"/>
              <a:t>Use a separate Geopackages for each individual survey layer</a:t>
            </a:r>
          </a:p>
          <a:p>
            <a:pPr fontAlgn="base">
              <a:lnSpc>
                <a:spcPct val="100000"/>
              </a:lnSpc>
              <a:spcBef>
                <a:spcPts val="1200"/>
              </a:spcBef>
              <a:buFont typeface="Wingdings" panose="05000000000000000000" pitchFamily="2" charset="2"/>
              <a:buChar char="ü"/>
            </a:pPr>
            <a:r>
              <a:rPr lang="en-US" sz="2400" dirty="0"/>
              <a:t>Identify within QGIS (Project Properties), which layers are for survey, and which are for background only </a:t>
            </a:r>
          </a:p>
        </p:txBody>
      </p:sp>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Best Practices</a:t>
            </a:r>
          </a:p>
        </p:txBody>
      </p:sp>
      <p:sp>
        <p:nvSpPr>
          <p:cNvPr id="3" name="Slide Number Placeholder 2">
            <a:extLst>
              <a:ext uri="{FF2B5EF4-FFF2-40B4-BE49-F238E27FC236}">
                <a16:creationId xmlns:a16="http://schemas.microsoft.com/office/drawing/2014/main" id="{2EA3761A-85EB-8B4F-F49F-FC0BF387F290}"/>
              </a:ext>
            </a:extLst>
          </p:cNvPr>
          <p:cNvSpPr>
            <a:spLocks noGrp="1"/>
          </p:cNvSpPr>
          <p:nvPr>
            <p:ph type="sldNum" sz="quarter" idx="12"/>
          </p:nvPr>
        </p:nvSpPr>
        <p:spPr/>
        <p:txBody>
          <a:bodyPr/>
          <a:lstStyle/>
          <a:p>
            <a:fld id="{73BC85DA-DC8B-484B-ACBE-0C5CA29A1FA7}" type="slidenum">
              <a:rPr lang="en-US" smtClean="0"/>
              <a:t>16</a:t>
            </a:fld>
            <a:endParaRPr lang="en-US"/>
          </a:p>
        </p:txBody>
      </p:sp>
    </p:spTree>
    <p:extLst>
      <p:ext uri="{BB962C8B-B14F-4D97-AF65-F5344CB8AC3E}">
        <p14:creationId xmlns:p14="http://schemas.microsoft.com/office/powerpoint/2010/main" val="314592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4464" y="1079770"/>
            <a:ext cx="10515600" cy="5009745"/>
          </a:xfrm>
        </p:spPr>
        <p:txBody>
          <a:bodyPr>
            <a:normAutofit/>
          </a:bodyPr>
          <a:lstStyle/>
          <a:p>
            <a:pPr marL="0" indent="0" algn="ctr">
              <a:buNone/>
            </a:pPr>
            <a:r>
              <a:rPr lang="en-US" b="1" dirty="0"/>
              <a:t>Set up a project in QGIS to conduct a tree survey</a:t>
            </a:r>
          </a:p>
          <a:p>
            <a:pPr marL="0" indent="0">
              <a:buNone/>
            </a:pPr>
            <a:endParaRPr lang="en-US" sz="2400" dirty="0"/>
          </a:p>
          <a:p>
            <a:pPr marL="0" indent="0">
              <a:buNone/>
            </a:pPr>
            <a:endParaRPr lang="en-US" dirty="0"/>
          </a:p>
        </p:txBody>
      </p:sp>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Today</a:t>
            </a:r>
            <a:r>
              <a:rPr lang="en-US" sz="5400" b="1" dirty="0">
                <a:ln w="3200">
                  <a:noFill/>
                  <a:prstDash val="solid"/>
                  <a:round/>
                </a:ln>
                <a:solidFill>
                  <a:schemeClr val="bg1"/>
                </a:solidFill>
                <a:latin typeface="Agrandir" panose="00000500000000000000" pitchFamily="50" charset="0"/>
                <a:sym typeface="Corbel"/>
              </a:rPr>
              <a:t>’s Exercise</a:t>
            </a:r>
            <a:endParaRPr lang="en-GB" sz="5400" b="1" dirty="0">
              <a:ln w="3200">
                <a:noFill/>
                <a:prstDash val="solid"/>
                <a:round/>
              </a:ln>
              <a:solidFill>
                <a:schemeClr val="bg1"/>
              </a:solidFill>
              <a:latin typeface="Agrandir" panose="00000500000000000000" pitchFamily="50" charset="0"/>
              <a:sym typeface="Corbel"/>
            </a:endParaRPr>
          </a:p>
        </p:txBody>
      </p:sp>
      <p:pic>
        <p:nvPicPr>
          <p:cNvPr id="1026" name="Picture 2" descr="City of Dallas works to stay ahead of the emerald ash borer and protect its  trees">
            <a:extLst>
              <a:ext uri="{FF2B5EF4-FFF2-40B4-BE49-F238E27FC236}">
                <a16:creationId xmlns:a16="http://schemas.microsoft.com/office/drawing/2014/main" id="{7B20BA5A-06A4-1A72-5213-52A09B8BF8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7811" y="1788159"/>
            <a:ext cx="7988905" cy="4194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4137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677585-76C2-4B8F-B73B-7650AEC57BE4}"/>
              </a:ext>
            </a:extLst>
          </p:cNvPr>
          <p:cNvSpPr>
            <a:spLocks noGrp="1"/>
          </p:cNvSpPr>
          <p:nvPr>
            <p:ph idx="1"/>
          </p:nvPr>
        </p:nvSpPr>
        <p:spPr/>
        <p:txBody>
          <a:bodyPr/>
          <a:lstStyle/>
          <a:p>
            <a:pPr marL="514350" indent="-514350">
              <a:buFont typeface="+mj-lt"/>
              <a:buAutoNum type="arabicPeriod"/>
            </a:pPr>
            <a:r>
              <a:rPr lang="en-US" sz="3600" dirty="0"/>
              <a:t>Create a folder for today’s field data collection project</a:t>
            </a:r>
          </a:p>
          <a:p>
            <a:pPr marL="0" indent="0">
              <a:buNone/>
            </a:pPr>
            <a:endParaRPr lang="en-US" sz="3600" dirty="0"/>
          </a:p>
          <a:p>
            <a:pPr marL="0" indent="0">
              <a:buNone/>
            </a:pPr>
            <a:r>
              <a:rPr lang="en-US" sz="3600" dirty="0"/>
              <a:t>This will contain everything related to your QGIS project</a:t>
            </a:r>
          </a:p>
          <a:p>
            <a:pPr lvl="1"/>
            <a:r>
              <a:rPr lang="en-US" sz="3200" dirty="0"/>
              <a:t>QGIS project file</a:t>
            </a:r>
          </a:p>
          <a:p>
            <a:pPr lvl="1"/>
            <a:r>
              <a:rPr lang="en-US" sz="3200" dirty="0"/>
              <a:t>Data</a:t>
            </a:r>
            <a:endParaRPr lang="en-DK" dirty="0"/>
          </a:p>
        </p:txBody>
      </p:sp>
      <p:sp>
        <p:nvSpPr>
          <p:cNvPr id="4" name="Google Shape;80;p16">
            <a:extLst>
              <a:ext uri="{FF2B5EF4-FFF2-40B4-BE49-F238E27FC236}">
                <a16:creationId xmlns:a16="http://schemas.microsoft.com/office/drawing/2014/main" id="{00518B87-4A7A-47B3-9A47-2BEAA990957D}"/>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Let’s Get Started</a:t>
            </a:r>
          </a:p>
        </p:txBody>
      </p:sp>
    </p:spTree>
    <p:extLst>
      <p:ext uri="{BB962C8B-B14F-4D97-AF65-F5344CB8AC3E}">
        <p14:creationId xmlns:p14="http://schemas.microsoft.com/office/powerpoint/2010/main" val="17198827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43B92C-BE04-655B-36C7-FC9118088243}"/>
              </a:ext>
            </a:extLst>
          </p:cNvPr>
          <p:cNvSpPr>
            <a:spLocks noGrp="1"/>
          </p:cNvSpPr>
          <p:nvPr>
            <p:ph idx="1"/>
          </p:nvPr>
        </p:nvSpPr>
        <p:spPr>
          <a:xfrm>
            <a:off x="838200" y="1078087"/>
            <a:ext cx="10515600" cy="4351338"/>
          </a:xfrm>
        </p:spPr>
        <p:txBody>
          <a:bodyPr/>
          <a:lstStyle/>
          <a:p>
            <a:r>
              <a:rPr lang="en-US" sz="3600" dirty="0"/>
              <a:t>Browser panel </a:t>
            </a:r>
            <a:r>
              <a:rPr lang="en-US" sz="3600" dirty="0">
                <a:sym typeface="Wingdings" panose="05000000000000000000" pitchFamily="2" charset="2"/>
              </a:rPr>
              <a:t> XYZ Tiles</a:t>
            </a:r>
          </a:p>
          <a:p>
            <a:pPr lvl="1"/>
            <a:r>
              <a:rPr lang="en-US" sz="3200" dirty="0">
                <a:sym typeface="Wingdings" panose="05000000000000000000" pitchFamily="2" charset="2"/>
              </a:rPr>
              <a:t>OpenStreetMap  Add to map canvas</a:t>
            </a:r>
          </a:p>
          <a:p>
            <a:pPr lvl="1"/>
            <a:endParaRPr lang="en-DK" dirty="0"/>
          </a:p>
        </p:txBody>
      </p:sp>
      <p:sp>
        <p:nvSpPr>
          <p:cNvPr id="4" name="Google Shape;80;p16">
            <a:extLst>
              <a:ext uri="{FF2B5EF4-FFF2-40B4-BE49-F238E27FC236}">
                <a16:creationId xmlns:a16="http://schemas.microsoft.com/office/drawing/2014/main" id="{5D3877EE-D37F-5F61-EC83-0DD36D9B869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Basemaps - Loading XYZ Tile Services</a:t>
            </a:r>
          </a:p>
        </p:txBody>
      </p:sp>
      <p:pic>
        <p:nvPicPr>
          <p:cNvPr id="5" name="Picture 4" descr="Graphical user interface, application, Excel&#10;&#10;Description automatically generated">
            <a:extLst>
              <a:ext uri="{FF2B5EF4-FFF2-40B4-BE49-F238E27FC236}">
                <a16:creationId xmlns:a16="http://schemas.microsoft.com/office/drawing/2014/main" id="{4BCEAF95-DBE8-7712-6A6B-0D6DFC9D42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62175"/>
            <a:ext cx="12192000" cy="4229739"/>
          </a:xfrm>
          <a:prstGeom prst="rect">
            <a:avLst/>
          </a:prstGeom>
          <a:ln>
            <a:solidFill>
              <a:schemeClr val="tx1"/>
            </a:solidFill>
          </a:ln>
        </p:spPr>
      </p:pic>
    </p:spTree>
    <p:extLst>
      <p:ext uri="{BB962C8B-B14F-4D97-AF65-F5344CB8AC3E}">
        <p14:creationId xmlns:p14="http://schemas.microsoft.com/office/powerpoint/2010/main" val="235034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4"/>
          <p:cNvSpPr txBox="1"/>
          <p:nvPr/>
        </p:nvSpPr>
        <p:spPr>
          <a:xfrm>
            <a:off x="6347167" y="1555201"/>
            <a:ext cx="5579366" cy="943744"/>
          </a:xfrm>
          <a:prstGeom prst="rect">
            <a:avLst/>
          </a:prstGeom>
          <a:solidFill>
            <a:schemeClr val="lt1"/>
          </a:solidFill>
          <a:ln>
            <a:noFill/>
          </a:ln>
        </p:spPr>
        <p:txBody>
          <a:bodyPr spcFirstLastPara="1" wrap="square" lIns="121900" tIns="121900" rIns="121900" bIns="121900" anchor="t" anchorCtr="0">
            <a:spAutoFit/>
          </a:bodyPr>
          <a:lstStyle/>
          <a:p>
            <a:r>
              <a:rPr lang="en" sz="4533" b="1" dirty="0">
                <a:solidFill>
                  <a:srgbClr val="00A884"/>
                </a:solidFill>
                <a:latin typeface="Inter"/>
                <a:ea typeface="Inter"/>
                <a:cs typeface="Inter"/>
                <a:sym typeface="Inter"/>
              </a:rPr>
              <a:t>Lutra Consulting</a:t>
            </a:r>
            <a:endParaRPr sz="4533" b="1" dirty="0">
              <a:solidFill>
                <a:srgbClr val="00A884"/>
              </a:solidFill>
              <a:latin typeface="Inter"/>
              <a:ea typeface="Inter"/>
              <a:cs typeface="Inter"/>
              <a:sym typeface="Inter"/>
            </a:endParaRPr>
          </a:p>
        </p:txBody>
      </p:sp>
      <p:pic>
        <p:nvPicPr>
          <p:cNvPr id="64" name="Google Shape;64;p14"/>
          <p:cNvPicPr preferRelativeResize="0"/>
          <p:nvPr/>
        </p:nvPicPr>
        <p:blipFill>
          <a:blip r:embed="rId3">
            <a:alphaModFix/>
          </a:blip>
          <a:stretch>
            <a:fillRect/>
          </a:stretch>
        </p:blipFill>
        <p:spPr>
          <a:xfrm>
            <a:off x="4077023" y="5020644"/>
            <a:ext cx="4037953" cy="1194800"/>
          </a:xfrm>
          <a:prstGeom prst="rect">
            <a:avLst/>
          </a:prstGeom>
          <a:noFill/>
          <a:ln>
            <a:noFill/>
          </a:ln>
        </p:spPr>
      </p:pic>
      <p:sp>
        <p:nvSpPr>
          <p:cNvPr id="65" name="Google Shape;65;p14"/>
          <p:cNvSpPr txBox="1">
            <a:spLocks noGrp="1"/>
          </p:cNvSpPr>
          <p:nvPr>
            <p:ph type="subTitle" idx="1"/>
          </p:nvPr>
        </p:nvSpPr>
        <p:spPr>
          <a:xfrm>
            <a:off x="413000" y="2654600"/>
            <a:ext cx="5597200" cy="3587200"/>
          </a:xfrm>
          <a:prstGeom prst="rect">
            <a:avLst/>
          </a:prstGeom>
        </p:spPr>
        <p:txBody>
          <a:bodyPr spcFirstLastPara="1" vert="horz" wrap="square" lIns="121900" tIns="121900" rIns="121900" bIns="121900" rtlCol="0" anchor="t" anchorCtr="0">
            <a:normAutofit/>
          </a:bodyPr>
          <a:lstStyle/>
          <a:p>
            <a:pPr algn="l">
              <a:spcBef>
                <a:spcPts val="0"/>
              </a:spcBef>
            </a:pPr>
            <a:r>
              <a:rPr lang="en-US" dirty="0">
                <a:solidFill>
                  <a:schemeClr val="dk1"/>
                </a:solidFill>
              </a:rPr>
              <a:t>saber.razmjooei@lutraconsulting.co.uk</a:t>
            </a:r>
            <a:endParaRPr dirty="0">
              <a:solidFill>
                <a:schemeClr val="dk1"/>
              </a:solidFill>
            </a:endParaRPr>
          </a:p>
        </p:txBody>
      </p:sp>
      <p:sp>
        <p:nvSpPr>
          <p:cNvPr id="67" name="Google Shape;67;p14"/>
          <p:cNvSpPr txBox="1"/>
          <p:nvPr/>
        </p:nvSpPr>
        <p:spPr>
          <a:xfrm>
            <a:off x="6347166" y="2349800"/>
            <a:ext cx="5617365" cy="2462172"/>
          </a:xfrm>
          <a:prstGeom prst="rect">
            <a:avLst/>
          </a:prstGeom>
          <a:noFill/>
          <a:ln>
            <a:noFill/>
          </a:ln>
        </p:spPr>
        <p:txBody>
          <a:bodyPr spcFirstLastPara="1" wrap="square" lIns="121900" tIns="121900" rIns="121900" bIns="121900" anchor="t" anchorCtr="0">
            <a:spAutoFit/>
          </a:bodyPr>
          <a:lstStyle/>
          <a:p>
            <a:r>
              <a:rPr lang="en-US" sz="2400" b="1" dirty="0">
                <a:latin typeface="Inter"/>
                <a:ea typeface="Inter"/>
                <a:cs typeface="Inter"/>
                <a:sym typeface="Inter"/>
              </a:rPr>
              <a:t>Founder &amp; CEO</a:t>
            </a:r>
            <a:endParaRPr sz="2400" b="1" dirty="0">
              <a:latin typeface="Inter"/>
              <a:ea typeface="Inter"/>
              <a:cs typeface="Inter"/>
              <a:sym typeface="Inter"/>
            </a:endParaRPr>
          </a:p>
          <a:p>
            <a:endParaRPr sz="2400" b="1" dirty="0">
              <a:latin typeface="Inter"/>
              <a:ea typeface="Inter"/>
              <a:cs typeface="Inter"/>
              <a:sym typeface="Inter"/>
            </a:endParaRPr>
          </a:p>
          <a:p>
            <a:r>
              <a:rPr lang="en-US" sz="2400" b="0" dirty="0" err="1">
                <a:effectLst/>
              </a:rPr>
              <a:t>Msc</a:t>
            </a:r>
            <a:r>
              <a:rPr lang="en-US" sz="2400" b="0" dirty="0">
                <a:effectLst/>
              </a:rPr>
              <a:t> in Water Resource Engineering </a:t>
            </a:r>
          </a:p>
          <a:p>
            <a:r>
              <a:rPr lang="en-US" sz="2400" dirty="0">
                <a:ea typeface="Inter"/>
                <a:cs typeface="Inter"/>
                <a:sym typeface="Inter"/>
              </a:rPr>
              <a:t>Worked in the UK water sector for 10 years</a:t>
            </a:r>
            <a:endParaRPr sz="2400" dirty="0">
              <a:ea typeface="Inter"/>
              <a:cs typeface="Inter"/>
              <a:sym typeface="Inter"/>
            </a:endParaRPr>
          </a:p>
          <a:p>
            <a:endParaRPr sz="2400" dirty="0">
              <a:latin typeface="Inter"/>
              <a:ea typeface="Inter"/>
              <a:cs typeface="Inter"/>
              <a:sym typeface="Inter"/>
            </a:endParaRPr>
          </a:p>
          <a:p>
            <a:endParaRPr sz="2400" dirty="0">
              <a:latin typeface="Inter"/>
              <a:ea typeface="Inter"/>
              <a:cs typeface="Inter"/>
              <a:sym typeface="Inter"/>
            </a:endParaRPr>
          </a:p>
        </p:txBody>
      </p:sp>
      <p:pic>
        <p:nvPicPr>
          <p:cNvPr id="69" name="Google Shape;69;p14"/>
          <p:cNvPicPr preferRelativeResize="0"/>
          <p:nvPr/>
        </p:nvPicPr>
        <p:blipFill>
          <a:blip r:embed="rId4">
            <a:alphaModFix/>
          </a:blip>
          <a:stretch>
            <a:fillRect/>
          </a:stretch>
        </p:blipFill>
        <p:spPr>
          <a:xfrm>
            <a:off x="1656836" y="654951"/>
            <a:ext cx="2420187" cy="738800"/>
          </a:xfrm>
          <a:prstGeom prst="rect">
            <a:avLst/>
          </a:prstGeom>
          <a:noFill/>
          <a:ln>
            <a:noFill/>
          </a:ln>
        </p:spPr>
      </p:pic>
      <p:sp>
        <p:nvSpPr>
          <p:cNvPr id="3" name="TextBox 2">
            <a:extLst>
              <a:ext uri="{FF2B5EF4-FFF2-40B4-BE49-F238E27FC236}">
                <a16:creationId xmlns:a16="http://schemas.microsoft.com/office/drawing/2014/main" id="{44DBB751-E003-4B13-EEC4-5675477C5FB8}"/>
              </a:ext>
            </a:extLst>
          </p:cNvPr>
          <p:cNvSpPr txBox="1"/>
          <p:nvPr/>
        </p:nvSpPr>
        <p:spPr>
          <a:xfrm>
            <a:off x="227468" y="1676487"/>
            <a:ext cx="5744733" cy="769441"/>
          </a:xfrm>
          <a:prstGeom prst="rect">
            <a:avLst/>
          </a:prstGeom>
          <a:noFill/>
        </p:spPr>
        <p:txBody>
          <a:bodyPr wrap="square">
            <a:spAutoFit/>
          </a:bodyPr>
          <a:lstStyle/>
          <a:p>
            <a:pPr algn="ctr"/>
            <a:r>
              <a:rPr lang="en" sz="4400" b="1" dirty="0">
                <a:latin typeface="Inter SemiBold"/>
                <a:ea typeface="Inter SemiBold"/>
                <a:cs typeface="Inter SemiBold"/>
                <a:sym typeface="Inter SemiBold"/>
              </a:rPr>
              <a:t>Saber Razmjooei </a:t>
            </a:r>
            <a:endParaRPr lang="en-DK" sz="44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43B92C-BE04-655B-36C7-FC9118088243}"/>
              </a:ext>
            </a:extLst>
          </p:cNvPr>
          <p:cNvSpPr>
            <a:spLocks noGrp="1"/>
          </p:cNvSpPr>
          <p:nvPr>
            <p:ph idx="1"/>
          </p:nvPr>
        </p:nvSpPr>
        <p:spPr>
          <a:xfrm>
            <a:off x="838200" y="1078087"/>
            <a:ext cx="10515600" cy="4351338"/>
          </a:xfrm>
        </p:spPr>
        <p:txBody>
          <a:bodyPr/>
          <a:lstStyle/>
          <a:p>
            <a:pPr lvl="1"/>
            <a:endParaRPr lang="en-DK" dirty="0"/>
          </a:p>
        </p:txBody>
      </p:sp>
      <p:sp>
        <p:nvSpPr>
          <p:cNvPr id="4" name="Google Shape;80;p16">
            <a:extLst>
              <a:ext uri="{FF2B5EF4-FFF2-40B4-BE49-F238E27FC236}">
                <a16:creationId xmlns:a16="http://schemas.microsoft.com/office/drawing/2014/main" id="{5D3877EE-D37F-5F61-EC83-0DD36D9B869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Zooming to ‘s-Hertogenbosch</a:t>
            </a:r>
          </a:p>
        </p:txBody>
      </p:sp>
      <p:pic>
        <p:nvPicPr>
          <p:cNvPr id="6" name="Picture 5">
            <a:extLst>
              <a:ext uri="{FF2B5EF4-FFF2-40B4-BE49-F238E27FC236}">
                <a16:creationId xmlns:a16="http://schemas.microsoft.com/office/drawing/2014/main" id="{EEE0FE6E-1A70-578E-5788-30978EED34E2}"/>
              </a:ext>
            </a:extLst>
          </p:cNvPr>
          <p:cNvPicPr>
            <a:picLocks noChangeAspect="1"/>
          </p:cNvPicPr>
          <p:nvPr/>
        </p:nvPicPr>
        <p:blipFill rotWithShape="1">
          <a:blip r:embed="rId2"/>
          <a:srcRect t="22411" r="45853"/>
          <a:stretch/>
        </p:blipFill>
        <p:spPr>
          <a:xfrm>
            <a:off x="111512" y="1078087"/>
            <a:ext cx="5805212" cy="2909473"/>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F3E9D33-7E9C-A842-53FD-BA1FFDD4E1A2}"/>
              </a:ext>
            </a:extLst>
          </p:cNvPr>
          <p:cNvPicPr>
            <a:picLocks noChangeAspect="1"/>
          </p:cNvPicPr>
          <p:nvPr/>
        </p:nvPicPr>
        <p:blipFill rotWithShape="1">
          <a:blip r:embed="rId3"/>
          <a:srcRect t="22063" r="48110"/>
          <a:stretch/>
        </p:blipFill>
        <p:spPr>
          <a:xfrm>
            <a:off x="6275278" y="3070414"/>
            <a:ext cx="5538439" cy="2909473"/>
          </a:xfrm>
          <a:prstGeom prst="rect">
            <a:avLst/>
          </a:prstGeom>
          <a:ln>
            <a:solidFill>
              <a:schemeClr val="tx1"/>
            </a:solidFill>
          </a:ln>
          <a:effectLst>
            <a:outerShdw blurRad="50800" dist="38100" dir="2700000" algn="tl" rotWithShape="0">
              <a:prstClr val="black">
                <a:alpha val="40000"/>
              </a:prstClr>
            </a:outerShdw>
          </a:effectLst>
        </p:spPr>
      </p:pic>
      <p:sp>
        <p:nvSpPr>
          <p:cNvPr id="9" name="Rectangle: Rounded Corners 8">
            <a:extLst>
              <a:ext uri="{FF2B5EF4-FFF2-40B4-BE49-F238E27FC236}">
                <a16:creationId xmlns:a16="http://schemas.microsoft.com/office/drawing/2014/main" id="{9F18BDF5-F45F-001D-E7BC-59B8478234AE}"/>
              </a:ext>
            </a:extLst>
          </p:cNvPr>
          <p:cNvSpPr/>
          <p:nvPr/>
        </p:nvSpPr>
        <p:spPr>
          <a:xfrm>
            <a:off x="111513" y="3820291"/>
            <a:ext cx="1323278" cy="1672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Rounded Corners 9">
            <a:extLst>
              <a:ext uri="{FF2B5EF4-FFF2-40B4-BE49-F238E27FC236}">
                <a16:creationId xmlns:a16="http://schemas.microsoft.com/office/drawing/2014/main" id="{2380524D-4241-499A-9CE7-0FBB9E4BE143}"/>
              </a:ext>
            </a:extLst>
          </p:cNvPr>
          <p:cNvSpPr/>
          <p:nvPr/>
        </p:nvSpPr>
        <p:spPr>
          <a:xfrm>
            <a:off x="111512" y="2182558"/>
            <a:ext cx="3560955" cy="1672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Rounded Corners 10">
            <a:extLst>
              <a:ext uri="{FF2B5EF4-FFF2-40B4-BE49-F238E27FC236}">
                <a16:creationId xmlns:a16="http://schemas.microsoft.com/office/drawing/2014/main" id="{681BB924-79F1-7A47-4652-B8EC979BA0AC}"/>
              </a:ext>
            </a:extLst>
          </p:cNvPr>
          <p:cNvSpPr/>
          <p:nvPr/>
        </p:nvSpPr>
        <p:spPr>
          <a:xfrm>
            <a:off x="6275278" y="5802215"/>
            <a:ext cx="1323278" cy="167269"/>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Oval 11">
            <a:extLst>
              <a:ext uri="{FF2B5EF4-FFF2-40B4-BE49-F238E27FC236}">
                <a16:creationId xmlns:a16="http://schemas.microsoft.com/office/drawing/2014/main" id="{28BE325B-9CDE-0792-859D-E231CDE57561}"/>
              </a:ext>
            </a:extLst>
          </p:cNvPr>
          <p:cNvSpPr/>
          <p:nvPr/>
        </p:nvSpPr>
        <p:spPr>
          <a:xfrm>
            <a:off x="1478986" y="3799882"/>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DK" b="1" dirty="0">
              <a:solidFill>
                <a:schemeClr val="bg1"/>
              </a:solidFill>
            </a:endParaRPr>
          </a:p>
        </p:txBody>
      </p:sp>
      <p:sp>
        <p:nvSpPr>
          <p:cNvPr id="13" name="Oval 12">
            <a:extLst>
              <a:ext uri="{FF2B5EF4-FFF2-40B4-BE49-F238E27FC236}">
                <a16:creationId xmlns:a16="http://schemas.microsoft.com/office/drawing/2014/main" id="{756C160A-10C0-8099-CDEB-C0826EBC74D5}"/>
              </a:ext>
            </a:extLst>
          </p:cNvPr>
          <p:cNvSpPr/>
          <p:nvPr/>
        </p:nvSpPr>
        <p:spPr>
          <a:xfrm>
            <a:off x="479646" y="2129044"/>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endParaRPr lang="en-DK" b="1" dirty="0">
              <a:solidFill>
                <a:schemeClr val="bg1"/>
              </a:solidFill>
            </a:endParaRPr>
          </a:p>
        </p:txBody>
      </p:sp>
      <p:sp>
        <p:nvSpPr>
          <p:cNvPr id="14" name="Oval 13">
            <a:extLst>
              <a:ext uri="{FF2B5EF4-FFF2-40B4-BE49-F238E27FC236}">
                <a16:creationId xmlns:a16="http://schemas.microsoft.com/office/drawing/2014/main" id="{5D9EF6B1-F13E-D198-6D8F-880EC8133046}"/>
              </a:ext>
            </a:extLst>
          </p:cNvPr>
          <p:cNvSpPr/>
          <p:nvPr/>
        </p:nvSpPr>
        <p:spPr>
          <a:xfrm>
            <a:off x="5960919" y="5761158"/>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p>
        </p:txBody>
      </p:sp>
    </p:spTree>
    <p:extLst>
      <p:ext uri="{BB962C8B-B14F-4D97-AF65-F5344CB8AC3E}">
        <p14:creationId xmlns:p14="http://schemas.microsoft.com/office/powerpoint/2010/main" val="12466340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2F77103-45C2-4E7A-91E2-E4987316A66B}"/>
              </a:ext>
            </a:extLst>
          </p:cNvPr>
          <p:cNvSpPr>
            <a:spLocks noGrp="1"/>
          </p:cNvSpPr>
          <p:nvPr>
            <p:ph idx="1"/>
          </p:nvPr>
        </p:nvSpPr>
        <p:spPr>
          <a:xfrm>
            <a:off x="616017" y="1253331"/>
            <a:ext cx="10737783" cy="4351338"/>
          </a:xfrm>
        </p:spPr>
        <p:txBody>
          <a:bodyPr>
            <a:normAutofit lnSpcReduction="10000"/>
          </a:bodyPr>
          <a:lstStyle/>
          <a:p>
            <a:pPr marL="914400" rtl="0" fontAlgn="base">
              <a:lnSpc>
                <a:spcPct val="150000"/>
              </a:lnSpc>
              <a:spcBef>
                <a:spcPts val="0"/>
              </a:spcBef>
              <a:spcAft>
                <a:spcPts val="0"/>
              </a:spcAft>
              <a:buFont typeface="+mj-lt"/>
              <a:buAutoNum type="arabicPeriod"/>
            </a:pPr>
            <a:r>
              <a:rPr lang="en-US" sz="3200" b="0" i="0" u="none" strike="noStrike" dirty="0">
                <a:solidFill>
                  <a:srgbClr val="000000"/>
                </a:solidFill>
                <a:effectLst/>
                <a:latin typeface="Arial" panose="020B0604020202020204" pitchFamily="34" charset="0"/>
              </a:rPr>
              <a:t>From the </a:t>
            </a:r>
            <a:r>
              <a:rPr lang="en-US" sz="3200" b="1" i="0" u="none" strike="noStrike" dirty="0">
                <a:solidFill>
                  <a:srgbClr val="000000"/>
                </a:solidFill>
                <a:effectLst/>
                <a:latin typeface="Arial" panose="020B0604020202020204" pitchFamily="34" charset="0"/>
              </a:rPr>
              <a:t>Browser </a:t>
            </a:r>
            <a:r>
              <a:rPr lang="en-US" sz="3200" b="0" i="0" u="none" strike="noStrike" dirty="0">
                <a:solidFill>
                  <a:srgbClr val="000000"/>
                </a:solidFill>
                <a:effectLst/>
                <a:latin typeface="Arial" panose="020B0604020202020204" pitchFamily="34" charset="0"/>
              </a:rPr>
              <a:t>panel, right-click on</a:t>
            </a:r>
            <a:r>
              <a:rPr lang="en-US" sz="3200" b="1" i="0" u="none" strike="noStrike" dirty="0">
                <a:solidFill>
                  <a:srgbClr val="000000"/>
                </a:solidFill>
                <a:effectLst/>
                <a:latin typeface="Arial" panose="020B0604020202020204" pitchFamily="34" charset="0"/>
              </a:rPr>
              <a:t> XYZ Tiles</a:t>
            </a:r>
            <a:r>
              <a:rPr lang="en-US" sz="3200" b="0" i="0" u="none" strike="noStrike" dirty="0">
                <a:solidFill>
                  <a:srgbClr val="000000"/>
                </a:solidFill>
                <a:effectLst/>
                <a:latin typeface="Arial" panose="020B0604020202020204" pitchFamily="34" charset="0"/>
              </a:rPr>
              <a:t> and select </a:t>
            </a:r>
            <a:r>
              <a:rPr lang="en-US" sz="3200" b="1" i="0" u="none" strike="noStrike" dirty="0">
                <a:solidFill>
                  <a:srgbClr val="000000"/>
                </a:solidFill>
                <a:effectLst/>
                <a:latin typeface="Arial" panose="020B0604020202020204" pitchFamily="34" charset="0"/>
              </a:rPr>
              <a:t>New Connection …</a:t>
            </a:r>
            <a:endParaRPr lang="en-US" sz="3200" b="0" i="0" u="none" strike="noStrike" dirty="0">
              <a:solidFill>
                <a:srgbClr val="000000"/>
              </a:solidFill>
              <a:effectLst/>
              <a:latin typeface="Arial" panose="020B0604020202020204" pitchFamily="34" charset="0"/>
            </a:endParaRPr>
          </a:p>
          <a:p>
            <a:pPr marL="914400" rtl="0" fontAlgn="base">
              <a:lnSpc>
                <a:spcPct val="150000"/>
              </a:lnSpc>
              <a:spcBef>
                <a:spcPts val="0"/>
              </a:spcBef>
              <a:spcAft>
                <a:spcPts val="0"/>
              </a:spcAft>
              <a:buFont typeface="+mj-lt"/>
              <a:buAutoNum type="arabicPeriod"/>
            </a:pPr>
            <a:r>
              <a:rPr lang="en-US" sz="3200" b="0" i="0" u="none" strike="noStrike" dirty="0">
                <a:solidFill>
                  <a:srgbClr val="000000"/>
                </a:solidFill>
                <a:effectLst/>
                <a:latin typeface="Arial" panose="020B0604020202020204" pitchFamily="34" charset="0"/>
              </a:rPr>
              <a:t>For </a:t>
            </a:r>
            <a:r>
              <a:rPr lang="en-US" sz="3200" b="1" i="0" u="none" strike="noStrike" dirty="0">
                <a:solidFill>
                  <a:srgbClr val="000000"/>
                </a:solidFill>
                <a:effectLst/>
                <a:latin typeface="Arial" panose="020B0604020202020204" pitchFamily="34" charset="0"/>
              </a:rPr>
              <a:t>Name </a:t>
            </a:r>
            <a:r>
              <a:rPr lang="en-US" sz="3200" b="0" i="0" u="none" strike="noStrike" dirty="0">
                <a:solidFill>
                  <a:srgbClr val="000000"/>
                </a:solidFill>
                <a:effectLst/>
                <a:latin typeface="Arial" panose="020B0604020202020204" pitchFamily="34" charset="0"/>
              </a:rPr>
              <a:t>type Bing imagery</a:t>
            </a:r>
          </a:p>
          <a:p>
            <a:pPr marL="914400" rtl="0" fontAlgn="base">
              <a:lnSpc>
                <a:spcPct val="150000"/>
              </a:lnSpc>
              <a:spcBef>
                <a:spcPts val="0"/>
              </a:spcBef>
              <a:spcAft>
                <a:spcPts val="0"/>
              </a:spcAft>
              <a:buFont typeface="+mj-lt"/>
              <a:buAutoNum type="arabicPeriod"/>
            </a:pPr>
            <a:r>
              <a:rPr lang="en-US" sz="3200" b="0" i="0" u="none" strike="noStrike" dirty="0">
                <a:solidFill>
                  <a:srgbClr val="000000"/>
                </a:solidFill>
                <a:effectLst/>
                <a:latin typeface="Arial" panose="020B0604020202020204" pitchFamily="34" charset="0"/>
              </a:rPr>
              <a:t>For </a:t>
            </a:r>
            <a:r>
              <a:rPr lang="en-US" sz="3200" b="1" i="0" u="none" strike="noStrike" dirty="0">
                <a:solidFill>
                  <a:srgbClr val="000000"/>
                </a:solidFill>
                <a:effectLst/>
                <a:latin typeface="Arial" panose="020B0604020202020204" pitchFamily="34" charset="0"/>
              </a:rPr>
              <a:t>URL </a:t>
            </a:r>
            <a:r>
              <a:rPr lang="en-US" sz="3200" b="0" i="0" u="none" strike="noStrike" dirty="0">
                <a:solidFill>
                  <a:srgbClr val="000000"/>
                </a:solidFill>
                <a:effectLst/>
                <a:latin typeface="Arial" panose="020B0604020202020204" pitchFamily="34" charset="0"/>
              </a:rPr>
              <a:t>type </a:t>
            </a:r>
            <a:r>
              <a:rPr lang="en-US" sz="3200" b="0" i="0" u="sng" strike="noStrike" dirty="0">
                <a:solidFill>
                  <a:srgbClr val="1155CC"/>
                </a:solidFill>
                <a:effectLst/>
                <a:latin typeface="Arial" panose="020B0604020202020204" pitchFamily="34" charset="0"/>
                <a:hlinkClick r:id="rId2"/>
              </a:rPr>
              <a:t>http://ecn.t3.tiles.virtualearth.net/tiles/a{q}.jpeg?g=1</a:t>
            </a:r>
            <a:endParaRPr lang="en-US" sz="3200" dirty="0">
              <a:solidFill>
                <a:srgbClr val="000000"/>
              </a:solidFill>
              <a:latin typeface="Arial" panose="020B0604020202020204" pitchFamily="34" charset="0"/>
            </a:endParaRPr>
          </a:p>
          <a:p>
            <a:pPr marL="914400" rtl="0" fontAlgn="base">
              <a:lnSpc>
                <a:spcPct val="150000"/>
              </a:lnSpc>
              <a:spcBef>
                <a:spcPts val="0"/>
              </a:spcBef>
              <a:spcAft>
                <a:spcPts val="0"/>
              </a:spcAft>
              <a:buFont typeface="+mj-lt"/>
              <a:buAutoNum type="arabicPeriod"/>
            </a:pPr>
            <a:r>
              <a:rPr lang="en-US" sz="3200" b="0" i="0" u="none" strike="noStrike" dirty="0">
                <a:solidFill>
                  <a:srgbClr val="000000"/>
                </a:solidFill>
                <a:effectLst/>
                <a:latin typeface="Arial" panose="020B0604020202020204" pitchFamily="34" charset="0"/>
              </a:rPr>
              <a:t>Press </a:t>
            </a:r>
            <a:r>
              <a:rPr lang="en-US" sz="3200" b="1" i="0" u="none" strike="noStrike" dirty="0">
                <a:solidFill>
                  <a:srgbClr val="000000"/>
                </a:solidFill>
                <a:effectLst/>
                <a:latin typeface="Arial" panose="020B0604020202020204" pitchFamily="34" charset="0"/>
              </a:rPr>
              <a:t>OK</a:t>
            </a:r>
            <a:endParaRPr lang="en-US" sz="4400" b="1" dirty="0"/>
          </a:p>
        </p:txBody>
      </p:sp>
      <p:sp>
        <p:nvSpPr>
          <p:cNvPr id="4" name="Google Shape;80;p16">
            <a:extLst>
              <a:ext uri="{FF2B5EF4-FFF2-40B4-BE49-F238E27FC236}">
                <a16:creationId xmlns:a16="http://schemas.microsoft.com/office/drawing/2014/main" id="{199FE8DF-796C-46BC-BCF5-6099C160F37F}"/>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fontScale="92500"/>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Connecting to the Bing Imagery XYZ Tiles</a:t>
            </a:r>
          </a:p>
        </p:txBody>
      </p:sp>
    </p:spTree>
    <p:extLst>
      <p:ext uri="{BB962C8B-B14F-4D97-AF65-F5344CB8AC3E}">
        <p14:creationId xmlns:p14="http://schemas.microsoft.com/office/powerpoint/2010/main" val="1267393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3F5CF71-6BDB-43D9-8932-B31D35DB08F6}"/>
              </a:ext>
            </a:extLst>
          </p:cNvPr>
          <p:cNvSpPr>
            <a:spLocks noGrp="1"/>
          </p:cNvSpPr>
          <p:nvPr>
            <p:ph idx="1"/>
          </p:nvPr>
        </p:nvSpPr>
        <p:spPr>
          <a:xfrm>
            <a:off x="838200" y="1465702"/>
            <a:ext cx="10515600" cy="4351338"/>
          </a:xfrm>
        </p:spPr>
        <p:txBody>
          <a:bodyPr/>
          <a:lstStyle/>
          <a:p>
            <a:pPr marL="514350" indent="-514350">
              <a:buFont typeface="+mj-lt"/>
              <a:buAutoNum type="arabicPeriod"/>
            </a:pPr>
            <a:r>
              <a:rPr lang="en-US" dirty="0"/>
              <a:t>Set Project CRS to 3857 to match the CRS of the XYZ Tile Layers</a:t>
            </a:r>
          </a:p>
          <a:p>
            <a:pPr marL="514350" indent="-514350">
              <a:buFont typeface="+mj-lt"/>
              <a:buAutoNum type="arabicPeriod"/>
            </a:pPr>
            <a:r>
              <a:rPr lang="en-US" dirty="0"/>
              <a:t>Save project into the Course folder</a:t>
            </a:r>
            <a:endParaRPr lang="en-DK" dirty="0"/>
          </a:p>
        </p:txBody>
      </p:sp>
      <p:sp>
        <p:nvSpPr>
          <p:cNvPr id="4" name="Google Shape;80;p16">
            <a:extLst>
              <a:ext uri="{FF2B5EF4-FFF2-40B4-BE49-F238E27FC236}">
                <a16:creationId xmlns:a16="http://schemas.microsoft.com/office/drawing/2014/main" id="{5197D3E7-0EBA-41AF-90BA-6E83A612ECA6}"/>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Save Project</a:t>
            </a:r>
          </a:p>
        </p:txBody>
      </p:sp>
      <p:pic>
        <p:nvPicPr>
          <p:cNvPr id="5" name="Picture 4">
            <a:extLst>
              <a:ext uri="{FF2B5EF4-FFF2-40B4-BE49-F238E27FC236}">
                <a16:creationId xmlns:a16="http://schemas.microsoft.com/office/drawing/2014/main" id="{5502274B-B910-A739-78DF-BDF2BEC25ED3}"/>
              </a:ext>
            </a:extLst>
          </p:cNvPr>
          <p:cNvPicPr>
            <a:picLocks noChangeAspect="1"/>
          </p:cNvPicPr>
          <p:nvPr/>
        </p:nvPicPr>
        <p:blipFill>
          <a:blip r:embed="rId2"/>
          <a:stretch>
            <a:fillRect/>
          </a:stretch>
        </p:blipFill>
        <p:spPr>
          <a:xfrm>
            <a:off x="1739281" y="2580284"/>
            <a:ext cx="9180952" cy="4200000"/>
          </a:xfrm>
          <a:prstGeom prst="rect">
            <a:avLst/>
          </a:prstGeom>
          <a:ln>
            <a:solidFill>
              <a:schemeClr val="tx1"/>
            </a:solidFill>
          </a:ln>
        </p:spPr>
      </p:pic>
    </p:spTree>
    <p:extLst>
      <p:ext uri="{BB962C8B-B14F-4D97-AF65-F5344CB8AC3E}">
        <p14:creationId xmlns:p14="http://schemas.microsoft.com/office/powerpoint/2010/main" val="4166947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Task 1</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fontAlgn="base">
              <a:spcBef>
                <a:spcPts val="0"/>
              </a:spcBef>
            </a:pPr>
            <a:r>
              <a:rPr lang="en-US" sz="3600" b="0" i="0" u="none" strike="noStrike" dirty="0">
                <a:solidFill>
                  <a:srgbClr val="000000"/>
                </a:solidFill>
                <a:effectLst/>
                <a:latin typeface="+mn-lt"/>
              </a:rPr>
              <a:t>Create a project folder</a:t>
            </a:r>
          </a:p>
          <a:p>
            <a:pPr fontAlgn="base">
              <a:spcBef>
                <a:spcPts val="0"/>
              </a:spcBef>
            </a:pPr>
            <a:r>
              <a:rPr lang="en-US" sz="3600" b="0" i="0" u="none" strike="noStrike" dirty="0">
                <a:solidFill>
                  <a:srgbClr val="000000"/>
                </a:solidFill>
                <a:effectLst/>
                <a:latin typeface="+mn-lt"/>
              </a:rPr>
              <a:t>Load basemaps</a:t>
            </a:r>
          </a:p>
          <a:p>
            <a:pPr fontAlgn="base">
              <a:spcBef>
                <a:spcPts val="0"/>
              </a:spcBef>
            </a:pPr>
            <a:r>
              <a:rPr lang="en-US" sz="3600" dirty="0">
                <a:solidFill>
                  <a:srgbClr val="000000"/>
                </a:solidFill>
                <a:latin typeface="+mn-lt"/>
              </a:rPr>
              <a:t>Set project CRS to EPSG: 3857</a:t>
            </a:r>
          </a:p>
          <a:p>
            <a:pPr fontAlgn="base">
              <a:spcBef>
                <a:spcPts val="0"/>
              </a:spcBef>
            </a:pPr>
            <a:r>
              <a:rPr lang="en-US" sz="3600" b="0" i="0" u="none" strike="noStrike" dirty="0">
                <a:solidFill>
                  <a:srgbClr val="000000"/>
                </a:solidFill>
                <a:effectLst/>
                <a:latin typeface="+mn-lt"/>
              </a:rPr>
              <a:t>Save your project into project folder</a:t>
            </a:r>
          </a:p>
          <a:p>
            <a:pPr fontAlgn="base">
              <a:spcBef>
                <a:spcPts val="0"/>
              </a:spcBef>
            </a:pPr>
            <a:endParaRPr lang="en-US" sz="3600" b="0" i="0" u="none" strike="noStrike" dirty="0">
              <a:solidFill>
                <a:srgbClr val="000000"/>
              </a:solidFill>
              <a:effectLst/>
              <a:latin typeface="+mn-lt"/>
            </a:endParaRPr>
          </a:p>
        </p:txBody>
      </p:sp>
    </p:spTree>
    <p:extLst>
      <p:ext uri="{BB962C8B-B14F-4D97-AF65-F5344CB8AC3E}">
        <p14:creationId xmlns:p14="http://schemas.microsoft.com/office/powerpoint/2010/main" val="2886326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607210-A7C8-CB5F-BF27-6A60B8DDC080}"/>
              </a:ext>
            </a:extLst>
          </p:cNvPr>
          <p:cNvPicPr>
            <a:picLocks noChangeAspect="1"/>
          </p:cNvPicPr>
          <p:nvPr/>
        </p:nvPicPr>
        <p:blipFill>
          <a:blip r:embed="rId3"/>
          <a:stretch>
            <a:fillRect/>
          </a:stretch>
        </p:blipFill>
        <p:spPr>
          <a:xfrm>
            <a:off x="6735792" y="192501"/>
            <a:ext cx="4979528" cy="6500548"/>
          </a:xfrm>
          <a:prstGeom prst="rect">
            <a:avLst/>
          </a:prstGeom>
        </p:spPr>
      </p:pic>
      <p:sp>
        <p:nvSpPr>
          <p:cNvPr id="6" name="Google Shape;80;p16">
            <a:extLst>
              <a:ext uri="{FF2B5EF4-FFF2-40B4-BE49-F238E27FC236}">
                <a16:creationId xmlns:a16="http://schemas.microsoft.com/office/drawing/2014/main" id="{4124C304-703A-448C-9381-E688FF445B49}"/>
              </a:ext>
            </a:extLst>
          </p:cNvPr>
          <p:cNvSpPr txBox="1">
            <a:spLocks/>
          </p:cNvSpPr>
          <p:nvPr/>
        </p:nvSpPr>
        <p:spPr>
          <a:xfrm>
            <a:off x="0" y="-1"/>
            <a:ext cx="6585626" cy="1825625"/>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Creating the Survey Layer</a:t>
            </a:r>
          </a:p>
        </p:txBody>
      </p:sp>
      <p:sp>
        <p:nvSpPr>
          <p:cNvPr id="7" name="Content Placeholder 6">
            <a:extLst>
              <a:ext uri="{FF2B5EF4-FFF2-40B4-BE49-F238E27FC236}">
                <a16:creationId xmlns:a16="http://schemas.microsoft.com/office/drawing/2014/main" id="{1E2FBF80-BF00-56A4-7280-C9C0D79313B9}"/>
              </a:ext>
            </a:extLst>
          </p:cNvPr>
          <p:cNvSpPr>
            <a:spLocks noGrp="1"/>
          </p:cNvSpPr>
          <p:nvPr>
            <p:ph idx="1"/>
          </p:nvPr>
        </p:nvSpPr>
        <p:spPr>
          <a:xfrm>
            <a:off x="0" y="3027746"/>
            <a:ext cx="6312310" cy="2891273"/>
          </a:xfrm>
        </p:spPr>
        <p:txBody>
          <a:bodyPr>
            <a:normAutofit/>
          </a:bodyPr>
          <a:lstStyle/>
          <a:p>
            <a:pPr marL="457200" indent="-457200">
              <a:buFont typeface="+mj-lt"/>
              <a:buAutoNum type="arabicPeriod"/>
            </a:pPr>
            <a:r>
              <a:rPr lang="en-US" sz="2000" b="1" dirty="0"/>
              <a:t>Layer menu </a:t>
            </a:r>
            <a:r>
              <a:rPr lang="en-US" sz="2000" b="1" dirty="0">
                <a:sym typeface="Wingdings" panose="05000000000000000000" pitchFamily="2" charset="2"/>
              </a:rPr>
              <a:t></a:t>
            </a:r>
            <a:r>
              <a:rPr lang="en-US" sz="2000" b="1" dirty="0"/>
              <a:t> Create Layer </a:t>
            </a:r>
            <a:r>
              <a:rPr lang="en-US" sz="2000" b="1" dirty="0">
                <a:sym typeface="Wingdings" panose="05000000000000000000" pitchFamily="2" charset="2"/>
              </a:rPr>
              <a:t> Create New Geopackage Layer</a:t>
            </a:r>
            <a:endParaRPr lang="en-US" sz="2000" dirty="0">
              <a:sym typeface="Wingdings" panose="05000000000000000000" pitchFamily="2" charset="2"/>
            </a:endParaRPr>
          </a:p>
          <a:p>
            <a:pPr marL="457200" indent="-457200">
              <a:buFont typeface="+mj-lt"/>
              <a:buAutoNum type="arabicPeriod"/>
            </a:pPr>
            <a:r>
              <a:rPr lang="en-US" sz="2000" dirty="0"/>
              <a:t>Save Geopackage into your project folder</a:t>
            </a:r>
            <a:endParaRPr lang="en-DK" sz="2000" dirty="0"/>
          </a:p>
          <a:p>
            <a:pPr marL="457200" indent="-457200">
              <a:buFont typeface="+mj-lt"/>
              <a:buAutoNum type="arabicPeriod"/>
            </a:pPr>
            <a:r>
              <a:rPr lang="en-US" sz="2000" dirty="0"/>
              <a:t>EPSG: 28992</a:t>
            </a:r>
          </a:p>
          <a:p>
            <a:r>
              <a:rPr lang="en-US" sz="2000" b="1" dirty="0"/>
              <a:t>Remember: </a:t>
            </a:r>
            <a:r>
              <a:rPr lang="en-US" sz="2000" dirty="0"/>
              <a:t>start a new </a:t>
            </a:r>
            <a:r>
              <a:rPr lang="en-US" sz="2000" dirty="0" err="1"/>
              <a:t>geopackage</a:t>
            </a:r>
            <a:r>
              <a:rPr lang="en-US" sz="2000" dirty="0"/>
              <a:t> for each different survey layer!</a:t>
            </a:r>
          </a:p>
          <a:p>
            <a:pPr marL="0" indent="0">
              <a:buNone/>
            </a:pPr>
            <a:endParaRPr lang="en-US" sz="2000" dirty="0"/>
          </a:p>
        </p:txBody>
      </p:sp>
      <p:sp>
        <p:nvSpPr>
          <p:cNvPr id="8" name="Rectangle 7">
            <a:extLst>
              <a:ext uri="{FF2B5EF4-FFF2-40B4-BE49-F238E27FC236}">
                <a16:creationId xmlns:a16="http://schemas.microsoft.com/office/drawing/2014/main" id="{7EE680BA-C0C7-ABC8-CC31-41EA55DA4E9E}"/>
              </a:ext>
            </a:extLst>
          </p:cNvPr>
          <p:cNvSpPr/>
          <p:nvPr/>
        </p:nvSpPr>
        <p:spPr>
          <a:xfrm>
            <a:off x="7628018" y="672500"/>
            <a:ext cx="3411689" cy="2098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2536A8A3-2AEB-92E2-43A0-D8FC82FDEFCD}"/>
              </a:ext>
            </a:extLst>
          </p:cNvPr>
          <p:cNvSpPr/>
          <p:nvPr/>
        </p:nvSpPr>
        <p:spPr>
          <a:xfrm>
            <a:off x="7630633" y="906753"/>
            <a:ext cx="1329161" cy="2098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AD130B2C-0440-9C63-6882-2ACA0B7370A6}"/>
              </a:ext>
            </a:extLst>
          </p:cNvPr>
          <p:cNvSpPr/>
          <p:nvPr/>
        </p:nvSpPr>
        <p:spPr>
          <a:xfrm>
            <a:off x="7628018" y="1179955"/>
            <a:ext cx="1329161" cy="2098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4B446018-77FD-7671-E732-1D97B68A2F44}"/>
              </a:ext>
            </a:extLst>
          </p:cNvPr>
          <p:cNvSpPr/>
          <p:nvPr/>
        </p:nvSpPr>
        <p:spPr>
          <a:xfrm>
            <a:off x="7618096" y="1693195"/>
            <a:ext cx="2590160" cy="20985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2" name="Rectangle 11">
            <a:extLst>
              <a:ext uri="{FF2B5EF4-FFF2-40B4-BE49-F238E27FC236}">
                <a16:creationId xmlns:a16="http://schemas.microsoft.com/office/drawing/2014/main" id="{D6255824-1330-E371-AF07-6A238C0B8FBE}"/>
              </a:ext>
            </a:extLst>
          </p:cNvPr>
          <p:cNvSpPr/>
          <p:nvPr/>
        </p:nvSpPr>
        <p:spPr>
          <a:xfrm>
            <a:off x="7005300" y="3666686"/>
            <a:ext cx="1487260" cy="1441579"/>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3" name="Oval 12">
            <a:extLst>
              <a:ext uri="{FF2B5EF4-FFF2-40B4-BE49-F238E27FC236}">
                <a16:creationId xmlns:a16="http://schemas.microsoft.com/office/drawing/2014/main" id="{BA74165A-3E59-7672-5E96-612835F98487}"/>
              </a:ext>
            </a:extLst>
          </p:cNvPr>
          <p:cNvSpPr/>
          <p:nvPr/>
        </p:nvSpPr>
        <p:spPr>
          <a:xfrm>
            <a:off x="7347932" y="596925"/>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DK" b="1" dirty="0">
              <a:solidFill>
                <a:schemeClr val="bg1"/>
              </a:solidFill>
            </a:endParaRPr>
          </a:p>
        </p:txBody>
      </p:sp>
      <p:sp>
        <p:nvSpPr>
          <p:cNvPr id="14" name="Oval 13">
            <a:extLst>
              <a:ext uri="{FF2B5EF4-FFF2-40B4-BE49-F238E27FC236}">
                <a16:creationId xmlns:a16="http://schemas.microsoft.com/office/drawing/2014/main" id="{317BD742-C3B9-37A6-4F82-8A35EDB06B06}"/>
              </a:ext>
            </a:extLst>
          </p:cNvPr>
          <p:cNvSpPr/>
          <p:nvPr/>
        </p:nvSpPr>
        <p:spPr>
          <a:xfrm>
            <a:off x="9027579" y="866061"/>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endParaRPr lang="en-DK" b="1" dirty="0">
              <a:solidFill>
                <a:schemeClr val="bg1"/>
              </a:solidFill>
            </a:endParaRPr>
          </a:p>
        </p:txBody>
      </p:sp>
      <p:sp>
        <p:nvSpPr>
          <p:cNvPr id="15" name="Oval 14">
            <a:extLst>
              <a:ext uri="{FF2B5EF4-FFF2-40B4-BE49-F238E27FC236}">
                <a16:creationId xmlns:a16="http://schemas.microsoft.com/office/drawing/2014/main" id="{C378B79C-552A-C8CE-FA4D-9CCB0B2D723B}"/>
              </a:ext>
            </a:extLst>
          </p:cNvPr>
          <p:cNvSpPr/>
          <p:nvPr/>
        </p:nvSpPr>
        <p:spPr>
          <a:xfrm>
            <a:off x="9024330" y="1144923"/>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endParaRPr lang="en-DK" b="1" dirty="0">
              <a:solidFill>
                <a:schemeClr val="bg1"/>
              </a:solidFill>
            </a:endParaRPr>
          </a:p>
        </p:txBody>
      </p:sp>
      <p:sp>
        <p:nvSpPr>
          <p:cNvPr id="16" name="Oval 15">
            <a:extLst>
              <a:ext uri="{FF2B5EF4-FFF2-40B4-BE49-F238E27FC236}">
                <a16:creationId xmlns:a16="http://schemas.microsoft.com/office/drawing/2014/main" id="{A0707C44-DC75-0141-1827-CF6223D98CD5}"/>
              </a:ext>
            </a:extLst>
          </p:cNvPr>
          <p:cNvSpPr/>
          <p:nvPr/>
        </p:nvSpPr>
        <p:spPr>
          <a:xfrm>
            <a:off x="10279208" y="1660486"/>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endParaRPr lang="en-DK" b="1" dirty="0">
              <a:solidFill>
                <a:schemeClr val="bg1"/>
              </a:solidFill>
            </a:endParaRPr>
          </a:p>
        </p:txBody>
      </p:sp>
      <p:sp>
        <p:nvSpPr>
          <p:cNvPr id="17" name="Oval 16">
            <a:extLst>
              <a:ext uri="{FF2B5EF4-FFF2-40B4-BE49-F238E27FC236}">
                <a16:creationId xmlns:a16="http://schemas.microsoft.com/office/drawing/2014/main" id="{01E3124C-2162-BC96-E078-E9C8A3A54A9D}"/>
              </a:ext>
            </a:extLst>
          </p:cNvPr>
          <p:cNvSpPr/>
          <p:nvPr/>
        </p:nvSpPr>
        <p:spPr>
          <a:xfrm>
            <a:off x="8499041" y="4153193"/>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a:t>
            </a:r>
            <a:endParaRPr lang="en-DK" b="1" dirty="0">
              <a:solidFill>
                <a:schemeClr val="bg1"/>
              </a:solidFill>
            </a:endParaRPr>
          </a:p>
        </p:txBody>
      </p:sp>
      <p:sp>
        <p:nvSpPr>
          <p:cNvPr id="18" name="Oval 17">
            <a:extLst>
              <a:ext uri="{FF2B5EF4-FFF2-40B4-BE49-F238E27FC236}">
                <a16:creationId xmlns:a16="http://schemas.microsoft.com/office/drawing/2014/main" id="{6CC47EA0-5B83-7E7B-F7EB-CD120CA83835}"/>
              </a:ext>
            </a:extLst>
          </p:cNvPr>
          <p:cNvSpPr/>
          <p:nvPr/>
        </p:nvSpPr>
        <p:spPr>
          <a:xfrm>
            <a:off x="9545458" y="6096318"/>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6</a:t>
            </a:r>
            <a:endParaRPr lang="en-DK" b="1" dirty="0">
              <a:solidFill>
                <a:schemeClr val="bg1"/>
              </a:solidFill>
            </a:endParaRPr>
          </a:p>
        </p:txBody>
      </p:sp>
      <p:pic>
        <p:nvPicPr>
          <p:cNvPr id="3" name="Picture 2">
            <a:extLst>
              <a:ext uri="{FF2B5EF4-FFF2-40B4-BE49-F238E27FC236}">
                <a16:creationId xmlns:a16="http://schemas.microsoft.com/office/drawing/2014/main" id="{E2FA78DC-7B7E-5191-7994-C874ABD0459A}"/>
              </a:ext>
            </a:extLst>
          </p:cNvPr>
          <p:cNvPicPr>
            <a:picLocks noChangeAspect="1"/>
          </p:cNvPicPr>
          <p:nvPr/>
        </p:nvPicPr>
        <p:blipFill rotWithShape="1">
          <a:blip r:embed="rId4"/>
          <a:srcRect r="68867" b="92124"/>
          <a:stretch/>
        </p:blipFill>
        <p:spPr>
          <a:xfrm>
            <a:off x="289621" y="2035799"/>
            <a:ext cx="6146696" cy="84554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379551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Table 21">
            <a:extLst>
              <a:ext uri="{FF2B5EF4-FFF2-40B4-BE49-F238E27FC236}">
                <a16:creationId xmlns:a16="http://schemas.microsoft.com/office/drawing/2014/main" id="{2DFB92A0-869B-63C7-4302-DA59E26499B8}"/>
              </a:ext>
            </a:extLst>
          </p:cNvPr>
          <p:cNvGraphicFramePr>
            <a:graphicFrameLocks noGrp="1"/>
          </p:cNvGraphicFramePr>
          <p:nvPr>
            <p:ph idx="1"/>
            <p:extLst>
              <p:ext uri="{D42A27DB-BD31-4B8C-83A1-F6EECF244321}">
                <p14:modId xmlns:p14="http://schemas.microsoft.com/office/powerpoint/2010/main" val="1115229142"/>
              </p:ext>
            </p:extLst>
          </p:nvPr>
        </p:nvGraphicFramePr>
        <p:xfrm>
          <a:off x="2943921" y="1159726"/>
          <a:ext cx="6125737" cy="4880514"/>
        </p:xfrm>
        <a:graphic>
          <a:graphicData uri="http://schemas.openxmlformats.org/drawingml/2006/table">
            <a:tbl>
              <a:tblPr firstRow="1" bandRow="1">
                <a:tableStyleId>{93296810-A885-4BE3-A3E7-6D5BEEA58F35}</a:tableStyleId>
              </a:tblPr>
              <a:tblGrid>
                <a:gridCol w="3362751">
                  <a:extLst>
                    <a:ext uri="{9D8B030D-6E8A-4147-A177-3AD203B41FA5}">
                      <a16:colId xmlns:a16="http://schemas.microsoft.com/office/drawing/2014/main" val="2166888891"/>
                    </a:ext>
                  </a:extLst>
                </a:gridCol>
                <a:gridCol w="2762986">
                  <a:extLst>
                    <a:ext uri="{9D8B030D-6E8A-4147-A177-3AD203B41FA5}">
                      <a16:colId xmlns:a16="http://schemas.microsoft.com/office/drawing/2014/main" val="301956483"/>
                    </a:ext>
                  </a:extLst>
                </a:gridCol>
              </a:tblGrid>
              <a:tr h="484706">
                <a:tc>
                  <a:txBody>
                    <a:bodyPr/>
                    <a:lstStyle/>
                    <a:p>
                      <a:pPr algn="ctr"/>
                      <a:r>
                        <a:rPr lang="en-US" sz="2800" dirty="0"/>
                        <a:t>Field Name</a:t>
                      </a:r>
                      <a:endParaRPr lang="en-DK" sz="2800" dirty="0"/>
                    </a:p>
                  </a:txBody>
                  <a:tcPr/>
                </a:tc>
                <a:tc>
                  <a:txBody>
                    <a:bodyPr/>
                    <a:lstStyle/>
                    <a:p>
                      <a:pPr algn="ctr"/>
                      <a:r>
                        <a:rPr lang="en-US" sz="2800" dirty="0"/>
                        <a:t>Field Type</a:t>
                      </a:r>
                      <a:endParaRPr lang="en-DK" sz="2800" dirty="0"/>
                    </a:p>
                  </a:txBody>
                  <a:tcPr/>
                </a:tc>
                <a:extLst>
                  <a:ext uri="{0D108BD9-81ED-4DB2-BD59-A6C34878D82A}">
                    <a16:rowId xmlns:a16="http://schemas.microsoft.com/office/drawing/2014/main" val="215699867"/>
                  </a:ext>
                </a:extLst>
              </a:tr>
              <a:tr h="484706">
                <a:tc>
                  <a:txBody>
                    <a:bodyPr/>
                    <a:lstStyle/>
                    <a:p>
                      <a:r>
                        <a:rPr lang="en-US" sz="2400" b="1" dirty="0"/>
                        <a:t>tree_species</a:t>
                      </a:r>
                      <a:endParaRPr lang="en-DK" sz="2400" b="1" dirty="0">
                        <a:latin typeface="Courier New" panose="02070309020205020404" pitchFamily="49" charset="0"/>
                        <a:cs typeface="Courier New" panose="02070309020205020404" pitchFamily="49" charset="0"/>
                      </a:endParaRPr>
                    </a:p>
                  </a:txBody>
                  <a:tcPr/>
                </a:tc>
                <a:tc>
                  <a:txBody>
                    <a:bodyPr/>
                    <a:lstStyle/>
                    <a:p>
                      <a:r>
                        <a:rPr lang="en-US" sz="2400" b="1" dirty="0"/>
                        <a:t>text</a:t>
                      </a:r>
                      <a:endParaRPr lang="en-DK" sz="24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056745662"/>
                  </a:ext>
                </a:extLst>
              </a:tr>
              <a:tr h="484706">
                <a:tc>
                  <a:txBody>
                    <a:bodyPr/>
                    <a:lstStyle/>
                    <a:p>
                      <a:r>
                        <a:rPr lang="en-US" sz="2400" b="1" dirty="0"/>
                        <a:t>tree_type</a:t>
                      </a:r>
                      <a:endParaRPr lang="en-DK" sz="2400" b="1" dirty="0">
                        <a:latin typeface="Courier New" panose="02070309020205020404" pitchFamily="49" charset="0"/>
                        <a:cs typeface="Courier New" panose="02070309020205020404" pitchFamily="49" charset="0"/>
                      </a:endParaRPr>
                    </a:p>
                  </a:txBody>
                  <a:tcPr/>
                </a:tc>
                <a:tc>
                  <a:txBody>
                    <a:bodyPr/>
                    <a:lstStyle/>
                    <a:p>
                      <a:r>
                        <a:rPr lang="en-US" sz="2400" b="1" dirty="0"/>
                        <a:t>text</a:t>
                      </a:r>
                      <a:endParaRPr lang="en-DK" sz="24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466449253"/>
                  </a:ext>
                </a:extLst>
              </a:tr>
              <a:tr h="484706">
                <a:tc>
                  <a:txBody>
                    <a:bodyPr/>
                    <a:lstStyle/>
                    <a:p>
                      <a:r>
                        <a:rPr lang="en-US" sz="2400" b="1" dirty="0"/>
                        <a:t>fruit_tree</a:t>
                      </a:r>
                      <a:endParaRPr lang="en-DK" sz="2400" b="1" dirty="0">
                        <a:latin typeface="Courier New" panose="02070309020205020404" pitchFamily="49" charset="0"/>
                        <a:cs typeface="Courier New" panose="02070309020205020404" pitchFamily="49" charset="0"/>
                      </a:endParaRPr>
                    </a:p>
                  </a:txBody>
                  <a:tcPr/>
                </a:tc>
                <a:tc>
                  <a:txBody>
                    <a:bodyPr/>
                    <a:lstStyle/>
                    <a:p>
                      <a:r>
                        <a:rPr lang="en-US" sz="2400" b="1" dirty="0"/>
                        <a:t>boolean</a:t>
                      </a:r>
                      <a:endParaRPr lang="en-DK" sz="24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4202737929"/>
                  </a:ext>
                </a:extLst>
              </a:tr>
              <a:tr h="484706">
                <a:tc>
                  <a:txBody>
                    <a:bodyPr/>
                    <a:lstStyle/>
                    <a:p>
                      <a:r>
                        <a:rPr lang="en-US" sz="2400" b="1" dirty="0"/>
                        <a:t>circumference</a:t>
                      </a:r>
                      <a:endParaRPr lang="en-DK" sz="2400" b="1" dirty="0">
                        <a:latin typeface="Courier New" panose="02070309020205020404" pitchFamily="49" charset="0"/>
                        <a:cs typeface="Courier New" panose="02070309020205020404" pitchFamily="49" charset="0"/>
                      </a:endParaRPr>
                    </a:p>
                  </a:txBody>
                  <a:tcPr/>
                </a:tc>
                <a:tc>
                  <a:txBody>
                    <a:bodyPr/>
                    <a:lstStyle/>
                    <a:p>
                      <a:r>
                        <a:rPr lang="en-US" sz="2400" b="1" dirty="0"/>
                        <a:t>decimal (real)</a:t>
                      </a:r>
                      <a:endParaRPr lang="en-DK" sz="24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880586731"/>
                  </a:ext>
                </a:extLst>
              </a:tr>
              <a:tr h="484706">
                <a:tc>
                  <a:txBody>
                    <a:bodyPr/>
                    <a:lstStyle/>
                    <a:p>
                      <a:r>
                        <a:rPr lang="en-US" sz="2400" b="1" dirty="0"/>
                        <a:t>photograph</a:t>
                      </a:r>
                      <a:endParaRPr lang="en-DK" sz="2400" b="1" dirty="0">
                        <a:latin typeface="Courier New" panose="02070309020205020404" pitchFamily="49" charset="0"/>
                        <a:cs typeface="Courier New" panose="02070309020205020404" pitchFamily="49" charset="0"/>
                      </a:endParaRPr>
                    </a:p>
                  </a:txBody>
                  <a:tcPr/>
                </a:tc>
                <a:tc>
                  <a:txBody>
                    <a:bodyPr/>
                    <a:lstStyle/>
                    <a:p>
                      <a:r>
                        <a:rPr lang="en-US" sz="2400" b="1" dirty="0"/>
                        <a:t>text</a:t>
                      </a:r>
                      <a:endParaRPr lang="en-DK" sz="24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064486645"/>
                  </a:ext>
                </a:extLst>
              </a:tr>
              <a:tr h="484706">
                <a:tc>
                  <a:txBody>
                    <a:bodyPr/>
                    <a:lstStyle/>
                    <a:p>
                      <a:r>
                        <a:rPr lang="en-US" sz="2400" b="1" dirty="0"/>
                        <a:t>gps_accuracy</a:t>
                      </a:r>
                      <a:endParaRPr lang="en-DK" sz="2400" b="1" dirty="0">
                        <a:latin typeface="Courier New" panose="02070309020205020404" pitchFamily="49" charset="0"/>
                        <a:cs typeface="Courier New" panose="02070309020205020404" pitchFamily="49" charset="0"/>
                      </a:endParaRPr>
                    </a:p>
                  </a:txBody>
                  <a:tcPr/>
                </a:tc>
                <a:tc>
                  <a:txBody>
                    <a:bodyPr/>
                    <a:lstStyle/>
                    <a:p>
                      <a:r>
                        <a:rPr lang="en-US" sz="2400" b="1" dirty="0"/>
                        <a:t>decimal</a:t>
                      </a:r>
                      <a:endParaRPr lang="en-DK" sz="24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102643758"/>
                  </a:ext>
                </a:extLst>
              </a:tr>
              <a:tr h="484706">
                <a:tc>
                  <a:txBody>
                    <a:bodyPr/>
                    <a:lstStyle/>
                    <a:p>
                      <a:r>
                        <a:rPr lang="en-US" sz="2400" b="1" dirty="0"/>
                        <a:t>date</a:t>
                      </a:r>
                      <a:endParaRPr lang="en-DK" sz="2400" b="1" dirty="0">
                        <a:latin typeface="Courier New" panose="02070309020205020404" pitchFamily="49" charset="0"/>
                        <a:cs typeface="Courier New" panose="02070309020205020404" pitchFamily="49" charset="0"/>
                      </a:endParaRPr>
                    </a:p>
                  </a:txBody>
                  <a:tcPr/>
                </a:tc>
                <a:tc>
                  <a:txBody>
                    <a:bodyPr/>
                    <a:lstStyle/>
                    <a:p>
                      <a:r>
                        <a:rPr lang="en-US" sz="2400" b="1" dirty="0"/>
                        <a:t>date &amp; time</a:t>
                      </a:r>
                      <a:endParaRPr lang="en-DK" sz="24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740292533"/>
                  </a:ext>
                </a:extLst>
              </a:tr>
              <a:tr h="484706">
                <a:tc>
                  <a:txBody>
                    <a:bodyPr/>
                    <a:lstStyle/>
                    <a:p>
                      <a:r>
                        <a:rPr lang="en-US" sz="2400" b="1" dirty="0"/>
                        <a:t>notes</a:t>
                      </a:r>
                      <a:endParaRPr lang="en-DK" sz="2400" b="1" dirty="0">
                        <a:latin typeface="Courier New" panose="02070309020205020404" pitchFamily="49" charset="0"/>
                        <a:cs typeface="Courier New" panose="02070309020205020404" pitchFamily="49" charset="0"/>
                      </a:endParaRPr>
                    </a:p>
                  </a:txBody>
                  <a:tcPr/>
                </a:tc>
                <a:tc>
                  <a:txBody>
                    <a:bodyPr/>
                    <a:lstStyle/>
                    <a:p>
                      <a:r>
                        <a:rPr lang="en-US" sz="2400" b="1" dirty="0"/>
                        <a:t>text</a:t>
                      </a:r>
                      <a:endParaRPr lang="en-DK" sz="24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959047366"/>
                  </a:ext>
                </a:extLst>
              </a:tr>
              <a:tr h="484706">
                <a:tc>
                  <a:txBody>
                    <a:bodyPr/>
                    <a:lstStyle/>
                    <a:p>
                      <a:r>
                        <a:rPr lang="en-US" sz="2400" b="1" dirty="0"/>
                        <a:t>collector</a:t>
                      </a:r>
                      <a:endParaRPr lang="en-DK" sz="2400" b="1" dirty="0">
                        <a:latin typeface="Courier New" panose="02070309020205020404" pitchFamily="49" charset="0"/>
                        <a:cs typeface="Courier New" panose="02070309020205020404" pitchFamily="49" charset="0"/>
                      </a:endParaRPr>
                    </a:p>
                  </a:txBody>
                  <a:tcPr/>
                </a:tc>
                <a:tc>
                  <a:txBody>
                    <a:bodyPr/>
                    <a:lstStyle/>
                    <a:p>
                      <a:r>
                        <a:rPr lang="en-US" sz="2400" b="1" dirty="0"/>
                        <a:t>text</a:t>
                      </a:r>
                      <a:endParaRPr lang="en-DK" sz="2400" b="1"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976060466"/>
                  </a:ext>
                </a:extLst>
              </a:tr>
            </a:tbl>
          </a:graphicData>
        </a:graphic>
      </p:graphicFrame>
      <p:sp>
        <p:nvSpPr>
          <p:cNvPr id="6" name="Google Shape;80;p16">
            <a:extLst>
              <a:ext uri="{FF2B5EF4-FFF2-40B4-BE49-F238E27FC236}">
                <a16:creationId xmlns:a16="http://schemas.microsoft.com/office/drawing/2014/main" id="{4124C304-703A-448C-9381-E688FF445B49}"/>
              </a:ext>
            </a:extLst>
          </p:cNvPr>
          <p:cNvSpPr txBox="1">
            <a:spLocks/>
          </p:cNvSpPr>
          <p:nvPr/>
        </p:nvSpPr>
        <p:spPr>
          <a:xfrm>
            <a:off x="0" y="-1"/>
            <a:ext cx="12192000" cy="1034541"/>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Survey Layer Fields/Types</a:t>
            </a:r>
          </a:p>
        </p:txBody>
      </p:sp>
    </p:spTree>
    <p:extLst>
      <p:ext uri="{BB962C8B-B14F-4D97-AF65-F5344CB8AC3E}">
        <p14:creationId xmlns:p14="http://schemas.microsoft.com/office/powerpoint/2010/main" val="4165893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Task 2</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fontAlgn="base">
              <a:spcBef>
                <a:spcPts val="0"/>
              </a:spcBef>
            </a:pPr>
            <a:r>
              <a:rPr lang="en-US" sz="3600" b="0" i="0" u="none" strike="noStrike" dirty="0">
                <a:solidFill>
                  <a:srgbClr val="000000"/>
                </a:solidFill>
                <a:effectLst/>
                <a:latin typeface="+mn-lt"/>
              </a:rPr>
              <a:t>Create survey layer</a:t>
            </a:r>
          </a:p>
          <a:p>
            <a:pPr lvl="1" fontAlgn="base">
              <a:spcBef>
                <a:spcPts val="0"/>
              </a:spcBef>
            </a:pPr>
            <a:r>
              <a:rPr lang="en-US" sz="3200" dirty="0">
                <a:solidFill>
                  <a:srgbClr val="000000"/>
                </a:solidFill>
                <a:latin typeface="+mn-lt"/>
              </a:rPr>
              <a:t>Add attributes</a:t>
            </a:r>
            <a:endParaRPr lang="en-US" sz="3200" b="0" i="0" u="none" strike="noStrike" dirty="0">
              <a:solidFill>
                <a:srgbClr val="000000"/>
              </a:solidFill>
              <a:effectLst/>
              <a:latin typeface="+mn-lt"/>
            </a:endParaRPr>
          </a:p>
          <a:p>
            <a:pPr fontAlgn="base">
              <a:spcBef>
                <a:spcPts val="0"/>
              </a:spcBef>
            </a:pPr>
            <a:r>
              <a:rPr lang="en-US" sz="3600" b="0" i="0" u="none" strike="noStrike" dirty="0">
                <a:solidFill>
                  <a:srgbClr val="000000"/>
                </a:solidFill>
                <a:effectLst/>
                <a:latin typeface="+mn-lt"/>
              </a:rPr>
              <a:t>Apply styling</a:t>
            </a:r>
            <a:r>
              <a:rPr lang="en-US" sz="3600" dirty="0">
                <a:solidFill>
                  <a:srgbClr val="000000"/>
                </a:solidFill>
                <a:latin typeface="Arial" panose="020B0604020202020204" pitchFamily="34" charset="0"/>
              </a:rPr>
              <a:t> for the survey layer</a:t>
            </a:r>
            <a:endParaRPr lang="en-US" sz="3600" b="0" i="0" u="none" strike="noStrike" dirty="0">
              <a:solidFill>
                <a:srgbClr val="000000"/>
              </a:solidFill>
              <a:effectLst/>
              <a:latin typeface="+mn-lt"/>
            </a:endParaRPr>
          </a:p>
        </p:txBody>
      </p:sp>
    </p:spTree>
    <p:extLst>
      <p:ext uri="{BB962C8B-B14F-4D97-AF65-F5344CB8AC3E}">
        <p14:creationId xmlns:p14="http://schemas.microsoft.com/office/powerpoint/2010/main" val="4278330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fontScale="92500"/>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Configuring XYZ Tile Layers for MM Input</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a:xfrm>
            <a:off x="838200" y="1825625"/>
            <a:ext cx="5404651" cy="4351338"/>
          </a:xfrm>
        </p:spPr>
        <p:txBody>
          <a:bodyPr>
            <a:normAutofit/>
          </a:bodyPr>
          <a:lstStyle/>
          <a:p>
            <a:pPr fontAlgn="base">
              <a:spcBef>
                <a:spcPts val="0"/>
              </a:spcBef>
            </a:pPr>
            <a:r>
              <a:rPr lang="en-US" sz="3600" b="0" i="0" u="none" strike="noStrike" dirty="0">
                <a:solidFill>
                  <a:srgbClr val="000000"/>
                </a:solidFill>
                <a:effectLst/>
                <a:latin typeface="+mn-lt"/>
              </a:rPr>
              <a:t>Layer Properties </a:t>
            </a:r>
            <a:r>
              <a:rPr lang="en-US" sz="3600" b="0" i="0" u="none" strike="noStrike" dirty="0">
                <a:solidFill>
                  <a:srgbClr val="000000"/>
                </a:solidFill>
                <a:effectLst/>
                <a:latin typeface="+mn-lt"/>
                <a:sym typeface="Wingdings" panose="05000000000000000000" pitchFamily="2" charset="2"/>
              </a:rPr>
              <a:t> Source tab</a:t>
            </a:r>
          </a:p>
          <a:p>
            <a:pPr marL="0" indent="0" fontAlgn="base">
              <a:spcBef>
                <a:spcPts val="0"/>
              </a:spcBef>
              <a:buNone/>
            </a:pPr>
            <a:endParaRPr lang="en-US" sz="3600" b="0" i="0" u="none" strike="noStrike" dirty="0">
              <a:solidFill>
                <a:srgbClr val="000000"/>
              </a:solidFill>
              <a:effectLst/>
              <a:latin typeface="+mn-lt"/>
              <a:sym typeface="Wingdings" panose="05000000000000000000" pitchFamily="2" charset="2"/>
            </a:endParaRPr>
          </a:p>
          <a:p>
            <a:pPr fontAlgn="base">
              <a:spcBef>
                <a:spcPts val="0"/>
              </a:spcBef>
            </a:pPr>
            <a:r>
              <a:rPr lang="en-US" sz="3600" dirty="0">
                <a:solidFill>
                  <a:srgbClr val="000000"/>
                </a:solidFill>
                <a:latin typeface="+mn-lt"/>
                <a:sym typeface="Wingdings" panose="05000000000000000000" pitchFamily="2" charset="2"/>
              </a:rPr>
              <a:t>Set </a:t>
            </a:r>
            <a:r>
              <a:rPr lang="en-US" sz="3600" b="1" dirty="0">
                <a:solidFill>
                  <a:srgbClr val="000000"/>
                </a:solidFill>
                <a:latin typeface="+mn-lt"/>
                <a:sym typeface="Wingdings" panose="05000000000000000000" pitchFamily="2" charset="2"/>
              </a:rPr>
              <a:t>Tile Resolution </a:t>
            </a:r>
            <a:r>
              <a:rPr lang="en-US" sz="3600" dirty="0">
                <a:solidFill>
                  <a:srgbClr val="000000"/>
                </a:solidFill>
                <a:latin typeface="+mn-lt"/>
                <a:sym typeface="Wingdings" panose="05000000000000000000" pitchFamily="2" charset="2"/>
              </a:rPr>
              <a:t>to 256 x 256</a:t>
            </a:r>
          </a:p>
          <a:p>
            <a:pPr fontAlgn="base">
              <a:spcBef>
                <a:spcPts val="0"/>
              </a:spcBef>
            </a:pPr>
            <a:endParaRPr lang="en-US" sz="3600" b="0" i="0" u="none" strike="noStrike" dirty="0">
              <a:solidFill>
                <a:srgbClr val="000000"/>
              </a:solidFill>
              <a:effectLst/>
              <a:latin typeface="+mn-lt"/>
              <a:sym typeface="Wingdings" panose="05000000000000000000" pitchFamily="2" charset="2"/>
            </a:endParaRPr>
          </a:p>
          <a:p>
            <a:pPr fontAlgn="base">
              <a:spcBef>
                <a:spcPts val="0"/>
              </a:spcBef>
            </a:pPr>
            <a:r>
              <a:rPr lang="en-US" dirty="0">
                <a:solidFill>
                  <a:srgbClr val="000000"/>
                </a:solidFill>
                <a:latin typeface="+mn-lt"/>
                <a:sym typeface="Wingdings" panose="05000000000000000000" pitchFamily="2" charset="2"/>
              </a:rPr>
              <a:t>This can help make labels more readable on mobile devices with a high-resolution display</a:t>
            </a:r>
            <a:endParaRPr lang="en-US" b="0" i="0" u="none" strike="noStrike" dirty="0">
              <a:solidFill>
                <a:srgbClr val="000000"/>
              </a:solidFill>
              <a:effectLst/>
              <a:latin typeface="+mn-lt"/>
            </a:endParaRPr>
          </a:p>
        </p:txBody>
      </p:sp>
      <p:pic>
        <p:nvPicPr>
          <p:cNvPr id="3" name="Picture 2" descr="Graphical user interface, text, application&#10;&#10;Description automatically generated">
            <a:extLst>
              <a:ext uri="{FF2B5EF4-FFF2-40B4-BE49-F238E27FC236}">
                <a16:creationId xmlns:a16="http://schemas.microsoft.com/office/drawing/2014/main" id="{FE907668-5790-4428-C288-86C3031D9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1170" y="1358485"/>
            <a:ext cx="5404651" cy="5032375"/>
          </a:xfrm>
          <a:prstGeom prst="rect">
            <a:avLst/>
          </a:prstGeom>
          <a:ln>
            <a:solidFill>
              <a:schemeClr val="tx1"/>
            </a:solidFill>
          </a:ln>
          <a:effectLst>
            <a:outerShdw blurRad="50800" dist="38100" dir="2700000" algn="tl" rotWithShape="0">
              <a:prstClr val="black">
                <a:alpha val="40000"/>
              </a:prstClr>
            </a:outerShdw>
          </a:effectLst>
        </p:spPr>
      </p:pic>
      <p:sp>
        <p:nvSpPr>
          <p:cNvPr id="2" name="Rectangle: Rounded Corners 1">
            <a:extLst>
              <a:ext uri="{FF2B5EF4-FFF2-40B4-BE49-F238E27FC236}">
                <a16:creationId xmlns:a16="http://schemas.microsoft.com/office/drawing/2014/main" id="{0F90E134-51B8-0530-4DB7-06918AA257AE}"/>
              </a:ext>
            </a:extLst>
          </p:cNvPr>
          <p:cNvSpPr/>
          <p:nvPr/>
        </p:nvSpPr>
        <p:spPr>
          <a:xfrm>
            <a:off x="6471170" y="1966333"/>
            <a:ext cx="643308" cy="223025"/>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2440038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Install the Zoom Level plugin</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a:xfrm>
            <a:off x="359923" y="1253331"/>
            <a:ext cx="11630947" cy="4351338"/>
          </a:xfrm>
        </p:spPr>
        <p:txBody>
          <a:bodyPr>
            <a:normAutofit/>
          </a:bodyPr>
          <a:lstStyle/>
          <a:p>
            <a:pPr fontAlgn="base">
              <a:spcBef>
                <a:spcPts val="600"/>
              </a:spcBef>
            </a:pPr>
            <a:r>
              <a:rPr lang="en-US" dirty="0">
                <a:solidFill>
                  <a:srgbClr val="000000"/>
                </a:solidFill>
                <a:latin typeface="Arial" panose="020B0604020202020204" pitchFamily="34" charset="0"/>
              </a:rPr>
              <a:t>Displays the zoom level of the current map in the Status bar of QGIS. </a:t>
            </a:r>
          </a:p>
          <a:p>
            <a:pPr fontAlgn="base">
              <a:spcBef>
                <a:spcPts val="600"/>
              </a:spcBef>
            </a:pPr>
            <a:r>
              <a:rPr lang="en-US" b="0" i="0" u="none" strike="noStrike" dirty="0">
                <a:solidFill>
                  <a:srgbClr val="000000"/>
                </a:solidFill>
                <a:effectLst/>
                <a:latin typeface="Arial" panose="020B0604020202020204" pitchFamily="34" charset="0"/>
              </a:rPr>
              <a:t>Zoom levels </a:t>
            </a:r>
            <a:r>
              <a:rPr lang="en-US" dirty="0">
                <a:solidFill>
                  <a:srgbClr val="000000"/>
                </a:solidFill>
                <a:latin typeface="Arial" panose="020B0604020202020204" pitchFamily="34" charset="0"/>
              </a:rPr>
              <a:t>are those used by tiled map services</a:t>
            </a:r>
          </a:p>
          <a:p>
            <a:pPr fontAlgn="base">
              <a:spcBef>
                <a:spcPts val="600"/>
              </a:spcBef>
            </a:pPr>
            <a:r>
              <a:rPr lang="en-US" b="0" i="0" u="none" strike="noStrike" dirty="0">
                <a:solidFill>
                  <a:srgbClr val="000000"/>
                </a:solidFill>
                <a:effectLst/>
                <a:latin typeface="Arial" panose="020B0604020202020204" pitchFamily="34" charset="0"/>
              </a:rPr>
              <a:t>0 … 20</a:t>
            </a:r>
          </a:p>
        </p:txBody>
      </p:sp>
      <p:pic>
        <p:nvPicPr>
          <p:cNvPr id="6" name="Picture 5">
            <a:extLst>
              <a:ext uri="{FF2B5EF4-FFF2-40B4-BE49-F238E27FC236}">
                <a16:creationId xmlns:a16="http://schemas.microsoft.com/office/drawing/2014/main" id="{8115C265-4742-7A12-3BFB-E77D1EBA8869}"/>
              </a:ext>
            </a:extLst>
          </p:cNvPr>
          <p:cNvPicPr>
            <a:picLocks noChangeAspect="1"/>
          </p:cNvPicPr>
          <p:nvPr/>
        </p:nvPicPr>
        <p:blipFill>
          <a:blip r:embed="rId3"/>
          <a:stretch>
            <a:fillRect/>
          </a:stretch>
        </p:blipFill>
        <p:spPr>
          <a:xfrm>
            <a:off x="2162860" y="2198452"/>
            <a:ext cx="8281578" cy="4351338"/>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432823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6364F450-C82F-6383-7540-D705CE5DB261}"/>
              </a:ext>
            </a:extLst>
          </p:cNvPr>
          <p:cNvPicPr>
            <a:picLocks noChangeAspect="1"/>
          </p:cNvPicPr>
          <p:nvPr/>
        </p:nvPicPr>
        <p:blipFill>
          <a:blip r:embed="rId2"/>
          <a:stretch>
            <a:fillRect/>
          </a:stretch>
        </p:blipFill>
        <p:spPr>
          <a:xfrm>
            <a:off x="6210831" y="213972"/>
            <a:ext cx="5876190" cy="5904762"/>
          </a:xfrm>
          <a:prstGeom prst="rect">
            <a:avLst/>
          </a:prstGeom>
        </p:spPr>
      </p:pic>
      <p:sp>
        <p:nvSpPr>
          <p:cNvPr id="3" name="Content Placeholder 2">
            <a:extLst>
              <a:ext uri="{FF2B5EF4-FFF2-40B4-BE49-F238E27FC236}">
                <a16:creationId xmlns:a16="http://schemas.microsoft.com/office/drawing/2014/main" id="{73F5CF71-6BDB-43D9-8932-B31D35DB08F6}"/>
              </a:ext>
            </a:extLst>
          </p:cNvPr>
          <p:cNvSpPr>
            <a:spLocks noGrp="1"/>
          </p:cNvSpPr>
          <p:nvPr>
            <p:ph idx="1"/>
          </p:nvPr>
        </p:nvSpPr>
        <p:spPr>
          <a:xfrm>
            <a:off x="104979" y="2026447"/>
            <a:ext cx="10515600" cy="4351338"/>
          </a:xfrm>
        </p:spPr>
        <p:txBody>
          <a:bodyPr>
            <a:normAutofit lnSpcReduction="10000"/>
          </a:bodyPr>
          <a:lstStyle/>
          <a:p>
            <a:pPr marL="514350" indent="-514350">
              <a:buFont typeface="+mj-lt"/>
              <a:buAutoNum type="arabicPeriod"/>
            </a:pPr>
            <a:r>
              <a:rPr lang="en-US" dirty="0"/>
              <a:t>Zoom to survey area</a:t>
            </a:r>
          </a:p>
          <a:p>
            <a:pPr marL="514350" indent="-514350">
              <a:buFont typeface="+mj-lt"/>
              <a:buAutoNum type="arabicPeriod"/>
            </a:pPr>
            <a:r>
              <a:rPr lang="en-US" dirty="0"/>
              <a:t>Turn on only the OSM layer</a:t>
            </a:r>
          </a:p>
          <a:p>
            <a:pPr marL="514350" indent="-514350">
              <a:buFont typeface="+mj-lt"/>
              <a:buAutoNum type="arabicPeriod"/>
            </a:pPr>
            <a:r>
              <a:rPr lang="en-US" dirty="0"/>
              <a:t>Open the </a:t>
            </a:r>
            <a:r>
              <a:rPr lang="en-US" b="1" dirty="0"/>
              <a:t>Processing Toolbox</a:t>
            </a:r>
          </a:p>
          <a:p>
            <a:pPr marL="514350" indent="-514350">
              <a:buFont typeface="+mj-lt"/>
              <a:buAutoNum type="arabicPeriod"/>
            </a:pPr>
            <a:r>
              <a:rPr lang="en-US" dirty="0"/>
              <a:t>Search for </a:t>
            </a:r>
            <a:r>
              <a:rPr lang="en-US" i="1" dirty="0"/>
              <a:t>‘Tiles’</a:t>
            </a:r>
          </a:p>
          <a:p>
            <a:pPr marL="514350" indent="-514350">
              <a:buFont typeface="+mj-lt"/>
              <a:buAutoNum type="arabicPeriod"/>
            </a:pPr>
            <a:r>
              <a:rPr lang="en-US" dirty="0"/>
              <a:t>Open </a:t>
            </a:r>
            <a:r>
              <a:rPr lang="en-US" b="1" dirty="0"/>
              <a:t>Generate XYZ Tiles  (MBTiles)</a:t>
            </a:r>
            <a:endParaRPr lang="en-US" dirty="0"/>
          </a:p>
          <a:p>
            <a:pPr marL="514350" indent="-514350">
              <a:buFont typeface="+mj-lt"/>
              <a:buAutoNum type="arabicPeriod"/>
            </a:pPr>
            <a:r>
              <a:rPr lang="en-US" dirty="0"/>
              <a:t>Set the </a:t>
            </a:r>
            <a:r>
              <a:rPr lang="en-US" b="1" dirty="0"/>
              <a:t>Extent</a:t>
            </a:r>
            <a:r>
              <a:rPr lang="en-US" dirty="0"/>
              <a:t> to the </a:t>
            </a:r>
            <a:r>
              <a:rPr lang="en-US" b="1" dirty="0">
                <a:latin typeface="+mn-lt"/>
                <a:cs typeface="Courier New" panose="02070309020205020404" pitchFamily="49" charset="0"/>
              </a:rPr>
              <a:t>Map Canvas</a:t>
            </a:r>
          </a:p>
          <a:p>
            <a:pPr marL="514350" indent="-514350">
              <a:buFont typeface="+mj-lt"/>
              <a:buAutoNum type="arabicPeriod"/>
            </a:pPr>
            <a:r>
              <a:rPr lang="en-US" dirty="0"/>
              <a:t>Set Min – Max zoom to 18 &amp; 19</a:t>
            </a:r>
          </a:p>
          <a:p>
            <a:pPr marL="514350" indent="-514350">
              <a:buFont typeface="+mj-lt"/>
              <a:buAutoNum type="arabicPeriod"/>
            </a:pPr>
            <a:r>
              <a:rPr lang="en-US" dirty="0"/>
              <a:t>Save as </a:t>
            </a:r>
            <a:r>
              <a:rPr lang="en-US" sz="2400" b="1" dirty="0">
                <a:latin typeface="Courier New" panose="02070309020205020404" pitchFamily="49" charset="0"/>
                <a:cs typeface="Courier New" panose="02070309020205020404" pitchFamily="49" charset="0"/>
              </a:rPr>
              <a:t>OSMOffline.mbtiles </a:t>
            </a:r>
          </a:p>
          <a:p>
            <a:pPr marL="0" indent="0">
              <a:buNone/>
            </a:pPr>
            <a:r>
              <a:rPr lang="en-US" dirty="0"/>
              <a:t>into project folder</a:t>
            </a:r>
          </a:p>
        </p:txBody>
      </p:sp>
      <p:sp>
        <p:nvSpPr>
          <p:cNvPr id="4" name="Google Shape;80;p16">
            <a:extLst>
              <a:ext uri="{FF2B5EF4-FFF2-40B4-BE49-F238E27FC236}">
                <a16:creationId xmlns:a16="http://schemas.microsoft.com/office/drawing/2014/main" id="{5197D3E7-0EBA-41AF-90BA-6E83A612ECA6}"/>
              </a:ext>
            </a:extLst>
          </p:cNvPr>
          <p:cNvSpPr txBox="1">
            <a:spLocks/>
          </p:cNvSpPr>
          <p:nvPr/>
        </p:nvSpPr>
        <p:spPr>
          <a:xfrm>
            <a:off x="0" y="0"/>
            <a:ext cx="6052110" cy="1924050"/>
          </a:xfrm>
          <a:prstGeom prst="rect">
            <a:avLst/>
          </a:prstGeom>
          <a:solidFill>
            <a:srgbClr val="107E65"/>
          </a:solidFill>
          <a:ln w="12700" cap="rnd">
            <a:noFill/>
          </a:ln>
        </p:spPr>
        <p:txBody>
          <a:bodyPr vert="horz" rtlCol="0" anchor="ctr" anchorCtr="0">
            <a:normAutofit fontScale="85000" lnSpcReduction="10000"/>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Setting Up  an Offline OSM Basemap</a:t>
            </a:r>
          </a:p>
        </p:txBody>
      </p:sp>
      <p:sp>
        <p:nvSpPr>
          <p:cNvPr id="2" name="Oval 1">
            <a:extLst>
              <a:ext uri="{FF2B5EF4-FFF2-40B4-BE49-F238E27FC236}">
                <a16:creationId xmlns:a16="http://schemas.microsoft.com/office/drawing/2014/main" id="{81805A62-6613-2575-1E75-41996F1B41E9}"/>
              </a:ext>
            </a:extLst>
          </p:cNvPr>
          <p:cNvSpPr/>
          <p:nvPr/>
        </p:nvSpPr>
        <p:spPr>
          <a:xfrm>
            <a:off x="7171724" y="1777065"/>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7</a:t>
            </a:r>
            <a:endParaRPr lang="en-DK" b="1" dirty="0">
              <a:solidFill>
                <a:schemeClr val="bg1"/>
              </a:solidFill>
            </a:endParaRPr>
          </a:p>
        </p:txBody>
      </p:sp>
      <p:sp>
        <p:nvSpPr>
          <p:cNvPr id="6" name="Oval 5">
            <a:extLst>
              <a:ext uri="{FF2B5EF4-FFF2-40B4-BE49-F238E27FC236}">
                <a16:creationId xmlns:a16="http://schemas.microsoft.com/office/drawing/2014/main" id="{01839EC0-E949-95AB-6F8B-126E014F988F}"/>
              </a:ext>
            </a:extLst>
          </p:cNvPr>
          <p:cNvSpPr/>
          <p:nvPr/>
        </p:nvSpPr>
        <p:spPr>
          <a:xfrm>
            <a:off x="9406946" y="1101295"/>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6</a:t>
            </a:r>
            <a:endParaRPr lang="en-DK" b="1" dirty="0">
              <a:solidFill>
                <a:schemeClr val="bg1"/>
              </a:solidFill>
            </a:endParaRPr>
          </a:p>
        </p:txBody>
      </p:sp>
      <p:sp>
        <p:nvSpPr>
          <p:cNvPr id="7" name="Oval 6">
            <a:extLst>
              <a:ext uri="{FF2B5EF4-FFF2-40B4-BE49-F238E27FC236}">
                <a16:creationId xmlns:a16="http://schemas.microsoft.com/office/drawing/2014/main" id="{3F82B58D-1C6A-755A-F175-C39598993FF2}"/>
              </a:ext>
            </a:extLst>
          </p:cNvPr>
          <p:cNvSpPr/>
          <p:nvPr/>
        </p:nvSpPr>
        <p:spPr>
          <a:xfrm>
            <a:off x="9366053" y="4649753"/>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8</a:t>
            </a:r>
            <a:endParaRPr lang="en-DK" b="1" dirty="0">
              <a:solidFill>
                <a:schemeClr val="bg1"/>
              </a:solidFill>
            </a:endParaRPr>
          </a:p>
        </p:txBody>
      </p:sp>
      <p:sp>
        <p:nvSpPr>
          <p:cNvPr id="8" name="Oval 7">
            <a:extLst>
              <a:ext uri="{FF2B5EF4-FFF2-40B4-BE49-F238E27FC236}">
                <a16:creationId xmlns:a16="http://schemas.microsoft.com/office/drawing/2014/main" id="{FF11686D-81D2-E022-B413-C997E3EB9476}"/>
              </a:ext>
            </a:extLst>
          </p:cNvPr>
          <p:cNvSpPr/>
          <p:nvPr/>
        </p:nvSpPr>
        <p:spPr>
          <a:xfrm>
            <a:off x="9830713" y="5471515"/>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9</a:t>
            </a:r>
            <a:endParaRPr lang="en-DK" b="1" dirty="0">
              <a:solidFill>
                <a:schemeClr val="bg1"/>
              </a:solidFill>
            </a:endParaRPr>
          </a:p>
        </p:txBody>
      </p:sp>
    </p:spTree>
    <p:extLst>
      <p:ext uri="{BB962C8B-B14F-4D97-AF65-F5344CB8AC3E}">
        <p14:creationId xmlns:p14="http://schemas.microsoft.com/office/powerpoint/2010/main" val="4392113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4098" name="Picture 2">
            <a:extLst>
              <a:ext uri="{FF2B5EF4-FFF2-40B4-BE49-F238E27FC236}">
                <a16:creationId xmlns:a16="http://schemas.microsoft.com/office/drawing/2014/main" id="{D2D36485-BE09-79AD-BAE3-BD1D3954DA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1003" y="0"/>
            <a:ext cx="14402364" cy="6858000"/>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80;p16">
            <a:extLst>
              <a:ext uri="{FF2B5EF4-FFF2-40B4-BE49-F238E27FC236}">
                <a16:creationId xmlns:a16="http://schemas.microsoft.com/office/drawing/2014/main" id="{2CD08000-6F46-4B6C-B260-7112DDA08D6C}"/>
              </a:ext>
            </a:extLst>
          </p:cNvPr>
          <p:cNvSpPr txBox="1">
            <a:spLocks/>
          </p:cNvSpPr>
          <p:nvPr/>
        </p:nvSpPr>
        <p:spPr>
          <a:xfrm>
            <a:off x="-50" y="0"/>
            <a:ext cx="12192000" cy="990600"/>
          </a:xfrm>
          <a:prstGeom prst="rect">
            <a:avLst/>
          </a:prstGeom>
          <a:no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tx1"/>
                </a:solidFill>
                <a:latin typeface="Agrandir" panose="00000500000000000000" pitchFamily="50" charset="0"/>
                <a:sym typeface="Corbel"/>
              </a:rPr>
              <a:t>                                                   Kurt Menke</a:t>
            </a:r>
          </a:p>
        </p:txBody>
      </p:sp>
      <p:sp>
        <p:nvSpPr>
          <p:cNvPr id="79" name="Google Shape;79;p16"/>
          <p:cNvSpPr txBox="1">
            <a:spLocks noGrp="1"/>
          </p:cNvSpPr>
          <p:nvPr>
            <p:ph type="body" idx="1"/>
          </p:nvPr>
        </p:nvSpPr>
        <p:spPr>
          <a:xfrm>
            <a:off x="4252525" y="3231715"/>
            <a:ext cx="8089787" cy="3569917"/>
          </a:xfrm>
          <a:prstGeom prst="rect">
            <a:avLst/>
          </a:prstGeom>
          <a:solidFill>
            <a:schemeClr val="bg1">
              <a:alpha val="56000"/>
            </a:schemeClr>
          </a:solidFill>
        </p:spPr>
        <p:txBody>
          <a:bodyPr spcFirstLastPara="1" wrap="square" lIns="121900" tIns="121900" rIns="121900" bIns="121900" anchor="t" anchorCtr="0">
            <a:noAutofit/>
          </a:bodyPr>
          <a:lstStyle/>
          <a:p>
            <a:pPr marL="0" lvl="0" indent="0" algn="l" rtl="0">
              <a:lnSpc>
                <a:spcPct val="120000"/>
              </a:lnSpc>
              <a:spcBef>
                <a:spcPts val="1300"/>
              </a:spcBef>
              <a:spcAft>
                <a:spcPts val="0"/>
              </a:spcAft>
              <a:buNone/>
            </a:pPr>
            <a:r>
              <a:rPr lang="en-US" sz="3200" dirty="0">
                <a:latin typeface="Verdana"/>
                <a:ea typeface="Verdana"/>
                <a:cs typeface="Verdana"/>
                <a:sym typeface="Verdana"/>
              </a:rPr>
              <a:t>Copenhagen, Denmark</a:t>
            </a:r>
            <a:r>
              <a:rPr lang="en-US" sz="1600" b="1" dirty="0">
                <a:latin typeface="Verdana"/>
                <a:ea typeface="Verdana"/>
                <a:cs typeface="Verdana"/>
                <a:sym typeface="Verdana"/>
              </a:rPr>
              <a:t>               </a:t>
            </a:r>
            <a:endParaRPr lang="en-US" sz="1600" dirty="0">
              <a:latin typeface="Verdana"/>
              <a:ea typeface="Verdana"/>
              <a:cs typeface="Verdana"/>
              <a:sym typeface="Verdana"/>
            </a:endParaRPr>
          </a:p>
          <a:p>
            <a:pPr marL="457200" lvl="0" indent="-330200" algn="l" rtl="0">
              <a:lnSpc>
                <a:spcPct val="100000"/>
              </a:lnSpc>
              <a:spcAft>
                <a:spcPts val="0"/>
              </a:spcAft>
              <a:buClr>
                <a:srgbClr val="000000"/>
              </a:buClr>
              <a:buSzPct val="100000"/>
              <a:buFont typeface="Verdana"/>
              <a:buChar char="➔"/>
            </a:pPr>
            <a:r>
              <a:rPr lang="en-US" sz="2400" b="1" dirty="0">
                <a:latin typeface="Verdana"/>
                <a:ea typeface="Verdana"/>
                <a:cs typeface="Verdana"/>
                <a:sym typeface="Verdana"/>
              </a:rPr>
              <a:t>Do a mix of spatial analysis, cartography &amp; teaching</a:t>
            </a:r>
          </a:p>
          <a:p>
            <a:pPr marL="457200" lvl="0" indent="-330200" algn="l" rtl="0">
              <a:lnSpc>
                <a:spcPct val="120000"/>
              </a:lnSpc>
              <a:spcBef>
                <a:spcPts val="1300"/>
              </a:spcBef>
              <a:spcAft>
                <a:spcPts val="0"/>
              </a:spcAft>
              <a:buClr>
                <a:srgbClr val="000000"/>
              </a:buClr>
              <a:buSzPct val="100000"/>
              <a:buFont typeface="Verdana"/>
              <a:buChar char="➔"/>
            </a:pPr>
            <a:r>
              <a:rPr lang="en-US" sz="2400" b="1" dirty="0">
                <a:latin typeface="Verdana"/>
                <a:ea typeface="Verdana"/>
                <a:cs typeface="Verdana"/>
                <a:sym typeface="Verdana"/>
              </a:rPr>
              <a:t>QGIS user since 2005 (v 0.7)</a:t>
            </a:r>
          </a:p>
          <a:p>
            <a:pPr marL="457200" lvl="0" indent="-330200" algn="l" rtl="0">
              <a:lnSpc>
                <a:spcPct val="120000"/>
              </a:lnSpc>
              <a:spcBef>
                <a:spcPts val="1300"/>
              </a:spcBef>
              <a:spcAft>
                <a:spcPts val="0"/>
              </a:spcAft>
              <a:buClr>
                <a:srgbClr val="000000"/>
              </a:buClr>
              <a:buSzPct val="100000"/>
              <a:buFont typeface="Verdana"/>
              <a:buChar char="➔"/>
            </a:pPr>
            <a:r>
              <a:rPr lang="en-US" sz="2400" b="1" dirty="0">
                <a:latin typeface="Verdana"/>
                <a:ea typeface="Verdana"/>
                <a:cs typeface="Verdana"/>
                <a:sym typeface="Verdana"/>
              </a:rPr>
              <a:t>QGIS teacher since 2009 (v1.0)</a:t>
            </a:r>
            <a:endParaRPr lang="en-US" sz="2400" dirty="0">
              <a:latin typeface="Verdana"/>
              <a:ea typeface="Verdana"/>
              <a:cs typeface="Verdana"/>
              <a:sym typeface="Verdana"/>
            </a:endParaRPr>
          </a:p>
          <a:p>
            <a:pPr marL="457200" lvl="0" indent="-330200" algn="l" rtl="0">
              <a:lnSpc>
                <a:spcPct val="120000"/>
              </a:lnSpc>
              <a:spcBef>
                <a:spcPts val="1300"/>
              </a:spcBef>
              <a:spcAft>
                <a:spcPts val="0"/>
              </a:spcAft>
              <a:buClr>
                <a:srgbClr val="000000"/>
              </a:buClr>
              <a:buSzPct val="100000"/>
              <a:buFont typeface="Verdana"/>
              <a:buChar char="➔"/>
            </a:pPr>
            <a:r>
              <a:rPr lang="en-US" sz="2400" b="1" dirty="0">
                <a:latin typeface="Verdana"/>
                <a:ea typeface="Verdana"/>
                <a:cs typeface="Verdana"/>
                <a:sym typeface="Verdana"/>
              </a:rPr>
              <a:t>OsGeo Charter Member </a:t>
            </a:r>
          </a:p>
        </p:txBody>
      </p:sp>
      <p:pic>
        <p:nvPicPr>
          <p:cNvPr id="4" name="Picture 3">
            <a:extLst>
              <a:ext uri="{FF2B5EF4-FFF2-40B4-BE49-F238E27FC236}">
                <a16:creationId xmlns:a16="http://schemas.microsoft.com/office/drawing/2014/main" id="{A1B73C0C-C8D9-421B-A7BF-26A189E459D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415600" y="110392"/>
            <a:ext cx="2826251" cy="769816"/>
          </a:xfrm>
          <a:prstGeom prst="rect">
            <a:avLst/>
          </a:prstGeom>
          <a:ln>
            <a:solidFill>
              <a:schemeClr val="tx1"/>
            </a:solidFill>
          </a:ln>
          <a:effectLst>
            <a:outerShdw blurRad="50800" dist="38100" dir="2700000" algn="tl" rotWithShape="0">
              <a:prstClr val="black">
                <a:alpha val="40000"/>
              </a:prstClr>
            </a:outerShdw>
          </a:effectLst>
        </p:spPr>
      </p:pic>
      <p:sp>
        <p:nvSpPr>
          <p:cNvPr id="13" name="Freeform: Shape 12">
            <a:extLst>
              <a:ext uri="{FF2B5EF4-FFF2-40B4-BE49-F238E27FC236}">
                <a16:creationId xmlns:a16="http://schemas.microsoft.com/office/drawing/2014/main" id="{3E93E160-B31D-0042-ACDC-B7281488BC8A}"/>
              </a:ext>
            </a:extLst>
          </p:cNvPr>
          <p:cNvSpPr/>
          <p:nvPr/>
        </p:nvSpPr>
        <p:spPr>
          <a:xfrm>
            <a:off x="3419605" y="601249"/>
            <a:ext cx="1866379" cy="1916483"/>
          </a:xfrm>
          <a:custGeom>
            <a:avLst/>
            <a:gdLst>
              <a:gd name="connsiteX0" fmla="*/ 0 w 1866379"/>
              <a:gd name="connsiteY0" fmla="*/ 0 h 1916483"/>
              <a:gd name="connsiteX1" fmla="*/ 1102291 w 1866379"/>
              <a:gd name="connsiteY1" fmla="*/ 438411 h 1916483"/>
              <a:gd name="connsiteX2" fmla="*/ 1866379 w 1866379"/>
              <a:gd name="connsiteY2" fmla="*/ 1916483 h 1916483"/>
              <a:gd name="connsiteX3" fmla="*/ 1866379 w 1866379"/>
              <a:gd name="connsiteY3" fmla="*/ 1916483 h 1916483"/>
            </a:gdLst>
            <a:ahLst/>
            <a:cxnLst>
              <a:cxn ang="0">
                <a:pos x="connsiteX0" y="connsiteY0"/>
              </a:cxn>
              <a:cxn ang="0">
                <a:pos x="connsiteX1" y="connsiteY1"/>
              </a:cxn>
              <a:cxn ang="0">
                <a:pos x="connsiteX2" y="connsiteY2"/>
              </a:cxn>
              <a:cxn ang="0">
                <a:pos x="connsiteX3" y="connsiteY3"/>
              </a:cxn>
            </a:cxnLst>
            <a:rect l="l" t="t" r="r" b="b"/>
            <a:pathLst>
              <a:path w="1866379" h="1916483">
                <a:moveTo>
                  <a:pt x="0" y="0"/>
                </a:moveTo>
                <a:cubicBezTo>
                  <a:pt x="395614" y="59498"/>
                  <a:pt x="791228" y="118997"/>
                  <a:pt x="1102291" y="438411"/>
                </a:cubicBezTo>
                <a:cubicBezTo>
                  <a:pt x="1413354" y="757825"/>
                  <a:pt x="1866379" y="1916483"/>
                  <a:pt x="1866379" y="1916483"/>
                </a:cubicBezTo>
                <a:lnTo>
                  <a:pt x="1866379" y="1916483"/>
                </a:lnTo>
              </a:path>
            </a:pathLst>
          </a:custGeom>
          <a:noFill/>
          <a:ln w="47625">
            <a:solidFill>
              <a:srgbClr val="FF0000"/>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34984BA7-5909-1997-2D73-C7E070F9B6CC}"/>
              </a:ext>
            </a:extLst>
          </p:cNvPr>
          <p:cNvPicPr>
            <a:picLocks noChangeAspect="1"/>
          </p:cNvPicPr>
          <p:nvPr/>
        </p:nvPicPr>
        <p:blipFill>
          <a:blip r:embed="rId2"/>
          <a:stretch>
            <a:fillRect/>
          </a:stretch>
        </p:blipFill>
        <p:spPr>
          <a:xfrm>
            <a:off x="6207988" y="106967"/>
            <a:ext cx="5876190" cy="5904762"/>
          </a:xfrm>
          <a:prstGeom prst="rect">
            <a:avLst/>
          </a:prstGeom>
        </p:spPr>
      </p:pic>
      <p:sp>
        <p:nvSpPr>
          <p:cNvPr id="3" name="Content Placeholder 2">
            <a:extLst>
              <a:ext uri="{FF2B5EF4-FFF2-40B4-BE49-F238E27FC236}">
                <a16:creationId xmlns:a16="http://schemas.microsoft.com/office/drawing/2014/main" id="{73F5CF71-6BDB-43D9-8932-B31D35DB08F6}"/>
              </a:ext>
            </a:extLst>
          </p:cNvPr>
          <p:cNvSpPr>
            <a:spLocks noGrp="1"/>
          </p:cNvSpPr>
          <p:nvPr>
            <p:ph idx="1"/>
          </p:nvPr>
        </p:nvSpPr>
        <p:spPr>
          <a:xfrm>
            <a:off x="45798" y="2092934"/>
            <a:ext cx="10515600" cy="4351338"/>
          </a:xfrm>
        </p:spPr>
        <p:txBody>
          <a:bodyPr/>
          <a:lstStyle/>
          <a:p>
            <a:pPr marL="514350" indent="-514350">
              <a:buFont typeface="+mj-lt"/>
              <a:buAutoNum type="arabicPeriod"/>
            </a:pPr>
            <a:r>
              <a:rPr lang="en-US" dirty="0"/>
              <a:t>Turn on just the Bing Imagery layer</a:t>
            </a:r>
          </a:p>
          <a:p>
            <a:pPr marL="514350" indent="-514350">
              <a:buFont typeface="+mj-lt"/>
              <a:buAutoNum type="arabicPeriod"/>
            </a:pPr>
            <a:r>
              <a:rPr lang="en-US" dirty="0"/>
              <a:t>Open </a:t>
            </a:r>
            <a:r>
              <a:rPr lang="en-US" b="1" dirty="0"/>
              <a:t>Generate XYZ Tiles  (</a:t>
            </a:r>
            <a:r>
              <a:rPr lang="en-US" b="1" dirty="0" err="1"/>
              <a:t>MBTiles</a:t>
            </a:r>
            <a:r>
              <a:rPr lang="en-US" b="1" dirty="0"/>
              <a:t>)</a:t>
            </a:r>
            <a:endParaRPr lang="en-US" dirty="0"/>
          </a:p>
          <a:p>
            <a:pPr marL="514350" indent="-514350">
              <a:buFont typeface="+mj-lt"/>
              <a:buAutoNum type="arabicPeriod"/>
            </a:pPr>
            <a:r>
              <a:rPr lang="en-US" dirty="0"/>
              <a:t>Set the </a:t>
            </a:r>
            <a:r>
              <a:rPr lang="en-US" b="1" dirty="0"/>
              <a:t>Extent</a:t>
            </a:r>
            <a:r>
              <a:rPr lang="en-US" dirty="0"/>
              <a:t> to the </a:t>
            </a:r>
            <a:r>
              <a:rPr lang="en-US" b="1" dirty="0">
                <a:latin typeface="+mn-lt"/>
                <a:cs typeface="Courier New" panose="02070309020205020404" pitchFamily="49" charset="0"/>
              </a:rPr>
              <a:t>Map Canvas</a:t>
            </a:r>
          </a:p>
          <a:p>
            <a:pPr marL="514350" indent="-514350">
              <a:buFont typeface="+mj-lt"/>
              <a:buAutoNum type="arabicPeriod"/>
            </a:pPr>
            <a:r>
              <a:rPr lang="en-US" dirty="0"/>
              <a:t>Set </a:t>
            </a:r>
            <a:r>
              <a:rPr lang="en-US" b="1" dirty="0"/>
              <a:t>Min – Max zoom </a:t>
            </a:r>
            <a:r>
              <a:rPr lang="en-US" dirty="0"/>
              <a:t>to 18 &amp; 18</a:t>
            </a:r>
          </a:p>
          <a:p>
            <a:pPr marL="514350" indent="-514350">
              <a:buFont typeface="+mj-lt"/>
              <a:buAutoNum type="arabicPeriod"/>
            </a:pPr>
            <a:r>
              <a:rPr lang="en-US" dirty="0"/>
              <a:t>Save as </a:t>
            </a:r>
            <a:r>
              <a:rPr lang="en-US" sz="2400" b="1" dirty="0">
                <a:latin typeface="Courier New" panose="02070309020205020404" pitchFamily="49" charset="0"/>
                <a:cs typeface="Courier New" panose="02070309020205020404" pitchFamily="49" charset="0"/>
              </a:rPr>
              <a:t>SatelliteOffline.mbtiles </a:t>
            </a:r>
          </a:p>
          <a:p>
            <a:pPr marL="0" indent="0">
              <a:buNone/>
            </a:pPr>
            <a:r>
              <a:rPr lang="en-US" dirty="0"/>
              <a:t>into project folder</a:t>
            </a:r>
          </a:p>
        </p:txBody>
      </p:sp>
      <p:sp>
        <p:nvSpPr>
          <p:cNvPr id="4" name="Google Shape;80;p16">
            <a:extLst>
              <a:ext uri="{FF2B5EF4-FFF2-40B4-BE49-F238E27FC236}">
                <a16:creationId xmlns:a16="http://schemas.microsoft.com/office/drawing/2014/main" id="{5197D3E7-0EBA-41AF-90BA-6E83A612ECA6}"/>
              </a:ext>
            </a:extLst>
          </p:cNvPr>
          <p:cNvSpPr txBox="1">
            <a:spLocks/>
          </p:cNvSpPr>
          <p:nvPr/>
        </p:nvSpPr>
        <p:spPr>
          <a:xfrm>
            <a:off x="0" y="0"/>
            <a:ext cx="6052110" cy="1924050"/>
          </a:xfrm>
          <a:prstGeom prst="rect">
            <a:avLst/>
          </a:prstGeom>
          <a:solidFill>
            <a:srgbClr val="107E65"/>
          </a:solidFill>
          <a:ln w="12700" cap="rnd">
            <a:noFill/>
          </a:ln>
        </p:spPr>
        <p:txBody>
          <a:bodyPr vert="horz" rtlCol="0" anchor="ctr" anchorCtr="0">
            <a:normAutofit fontScale="92500"/>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Setting Up a Offline Satellite Basemap</a:t>
            </a:r>
          </a:p>
        </p:txBody>
      </p:sp>
      <p:sp>
        <p:nvSpPr>
          <p:cNvPr id="11" name="Oval 10">
            <a:extLst>
              <a:ext uri="{FF2B5EF4-FFF2-40B4-BE49-F238E27FC236}">
                <a16:creationId xmlns:a16="http://schemas.microsoft.com/office/drawing/2014/main" id="{A5E166A2-F83E-1748-558B-8ACAE801575C}"/>
              </a:ext>
            </a:extLst>
          </p:cNvPr>
          <p:cNvSpPr/>
          <p:nvPr/>
        </p:nvSpPr>
        <p:spPr>
          <a:xfrm>
            <a:off x="7103630" y="1660329"/>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endParaRPr lang="en-DK" b="1" dirty="0">
              <a:solidFill>
                <a:schemeClr val="bg1"/>
              </a:solidFill>
            </a:endParaRPr>
          </a:p>
        </p:txBody>
      </p:sp>
      <p:sp>
        <p:nvSpPr>
          <p:cNvPr id="12" name="Oval 11">
            <a:extLst>
              <a:ext uri="{FF2B5EF4-FFF2-40B4-BE49-F238E27FC236}">
                <a16:creationId xmlns:a16="http://schemas.microsoft.com/office/drawing/2014/main" id="{568B51CA-881B-CDF8-D3E2-8F5C5E2EC63D}"/>
              </a:ext>
            </a:extLst>
          </p:cNvPr>
          <p:cNvSpPr/>
          <p:nvPr/>
        </p:nvSpPr>
        <p:spPr>
          <a:xfrm>
            <a:off x="9338852" y="984559"/>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endParaRPr lang="en-DK" b="1" dirty="0">
              <a:solidFill>
                <a:schemeClr val="bg1"/>
              </a:solidFill>
            </a:endParaRPr>
          </a:p>
        </p:txBody>
      </p:sp>
      <p:sp>
        <p:nvSpPr>
          <p:cNvPr id="13" name="Oval 12">
            <a:extLst>
              <a:ext uri="{FF2B5EF4-FFF2-40B4-BE49-F238E27FC236}">
                <a16:creationId xmlns:a16="http://schemas.microsoft.com/office/drawing/2014/main" id="{2A0DE343-1FEA-3D8B-CC6C-6891A4C27F2E}"/>
              </a:ext>
            </a:extLst>
          </p:cNvPr>
          <p:cNvSpPr/>
          <p:nvPr/>
        </p:nvSpPr>
        <p:spPr>
          <a:xfrm>
            <a:off x="9297959" y="4533017"/>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a:t>
            </a:r>
            <a:endParaRPr lang="en-DK" b="1" dirty="0">
              <a:solidFill>
                <a:schemeClr val="bg1"/>
              </a:solidFill>
            </a:endParaRPr>
          </a:p>
        </p:txBody>
      </p:sp>
      <p:sp>
        <p:nvSpPr>
          <p:cNvPr id="14" name="Oval 13">
            <a:extLst>
              <a:ext uri="{FF2B5EF4-FFF2-40B4-BE49-F238E27FC236}">
                <a16:creationId xmlns:a16="http://schemas.microsoft.com/office/drawing/2014/main" id="{C8870A80-EF64-62B3-9646-EF47D5B4E5B3}"/>
              </a:ext>
            </a:extLst>
          </p:cNvPr>
          <p:cNvSpPr/>
          <p:nvPr/>
        </p:nvSpPr>
        <p:spPr>
          <a:xfrm>
            <a:off x="9762619" y="5354779"/>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6</a:t>
            </a:r>
            <a:endParaRPr lang="en-DK" b="1" dirty="0">
              <a:solidFill>
                <a:schemeClr val="bg1"/>
              </a:solidFill>
            </a:endParaRPr>
          </a:p>
        </p:txBody>
      </p:sp>
    </p:spTree>
    <p:extLst>
      <p:ext uri="{BB962C8B-B14F-4D97-AF65-F5344CB8AC3E}">
        <p14:creationId xmlns:p14="http://schemas.microsoft.com/office/powerpoint/2010/main" val="3970210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0F24C-0469-4492-99FF-05EF27C6D4E4}"/>
              </a:ext>
            </a:extLst>
          </p:cNvPr>
          <p:cNvSpPr>
            <a:spLocks noGrp="1"/>
          </p:cNvSpPr>
          <p:nvPr>
            <p:ph type="title"/>
          </p:nvPr>
        </p:nvSpPr>
        <p:spPr/>
        <p:txBody>
          <a:bodyPr/>
          <a:lstStyle/>
          <a:p>
            <a:endParaRPr lang="en-DK"/>
          </a:p>
        </p:txBody>
      </p:sp>
      <p:sp>
        <p:nvSpPr>
          <p:cNvPr id="4" name="Google Shape;80;p16">
            <a:extLst>
              <a:ext uri="{FF2B5EF4-FFF2-40B4-BE49-F238E27FC236}">
                <a16:creationId xmlns:a16="http://schemas.microsoft.com/office/drawing/2014/main" id="{BD08943E-6E67-4C70-8F5E-8741CDECC9EE}"/>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Add MBTiles Layers to QGIS</a:t>
            </a:r>
          </a:p>
        </p:txBody>
      </p:sp>
      <p:pic>
        <p:nvPicPr>
          <p:cNvPr id="8" name="Content Placeholder 7" descr="A screenshot of a computer&#10;&#10;Description automatically generated with medium confidence">
            <a:extLst>
              <a:ext uri="{FF2B5EF4-FFF2-40B4-BE49-F238E27FC236}">
                <a16:creationId xmlns:a16="http://schemas.microsoft.com/office/drawing/2014/main" id="{4132F35B-20DA-4E3D-E742-5A4A82449C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192" y="1064602"/>
            <a:ext cx="11958730" cy="5060322"/>
          </a:xfrm>
        </p:spPr>
      </p:pic>
    </p:spTree>
    <p:extLst>
      <p:ext uri="{BB962C8B-B14F-4D97-AF65-F5344CB8AC3E}">
        <p14:creationId xmlns:p14="http://schemas.microsoft.com/office/powerpoint/2010/main" val="35132035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0;p16">
            <a:extLst>
              <a:ext uri="{FF2B5EF4-FFF2-40B4-BE49-F238E27FC236}">
                <a16:creationId xmlns:a16="http://schemas.microsoft.com/office/drawing/2014/main" id="{5197D3E7-0EBA-41AF-90BA-6E83A612ECA6}"/>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Create Map Themes</a:t>
            </a:r>
          </a:p>
        </p:txBody>
      </p:sp>
      <p:pic>
        <p:nvPicPr>
          <p:cNvPr id="10" name="Content Placeholder 9" descr="A screenshot of a computer&#10;&#10;Description automatically generated with medium confidence">
            <a:extLst>
              <a:ext uri="{FF2B5EF4-FFF2-40B4-BE49-F238E27FC236}">
                <a16:creationId xmlns:a16="http://schemas.microsoft.com/office/drawing/2014/main" id="{D812121E-6A7A-572B-E9FF-CCEC3461A73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9718" y="1022565"/>
            <a:ext cx="12040506" cy="5094925"/>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933310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0;p16">
            <a:extLst>
              <a:ext uri="{FF2B5EF4-FFF2-40B4-BE49-F238E27FC236}">
                <a16:creationId xmlns:a16="http://schemas.microsoft.com/office/drawing/2014/main" id="{5197D3E7-0EBA-41AF-90BA-6E83A612ECA6}"/>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Create Map Themes</a:t>
            </a:r>
          </a:p>
        </p:txBody>
      </p:sp>
      <p:pic>
        <p:nvPicPr>
          <p:cNvPr id="3" name="Picture 2" descr="Graphical user interface, text, application&#10;&#10;Description automatically generated">
            <a:extLst>
              <a:ext uri="{FF2B5EF4-FFF2-40B4-BE49-F238E27FC236}">
                <a16:creationId xmlns:a16="http://schemas.microsoft.com/office/drawing/2014/main" id="{9C6E0F95-2AFA-4AD3-8723-8072673CA7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358900"/>
            <a:ext cx="4513422" cy="4351338"/>
          </a:xfrm>
          <a:prstGeom prst="rect">
            <a:avLst/>
          </a:prstGeom>
        </p:spPr>
      </p:pic>
      <p:sp>
        <p:nvSpPr>
          <p:cNvPr id="6" name="Content Placeholder 2">
            <a:extLst>
              <a:ext uri="{FF2B5EF4-FFF2-40B4-BE49-F238E27FC236}">
                <a16:creationId xmlns:a16="http://schemas.microsoft.com/office/drawing/2014/main" id="{FC160BCB-F7DA-4EEF-9608-823350F14027}"/>
              </a:ext>
            </a:extLst>
          </p:cNvPr>
          <p:cNvSpPr>
            <a:spLocks noGrp="1"/>
          </p:cNvSpPr>
          <p:nvPr>
            <p:ph idx="1"/>
          </p:nvPr>
        </p:nvSpPr>
        <p:spPr>
          <a:xfrm>
            <a:off x="285750" y="1444625"/>
            <a:ext cx="10515600" cy="4351338"/>
          </a:xfrm>
        </p:spPr>
        <p:txBody>
          <a:bodyPr/>
          <a:lstStyle/>
          <a:p>
            <a:pPr marL="0" indent="0">
              <a:buNone/>
            </a:pPr>
            <a:r>
              <a:rPr lang="en-US" dirty="0"/>
              <a:t>Create These Themes</a:t>
            </a:r>
          </a:p>
          <a:p>
            <a:pPr marL="514350" indent="-514350">
              <a:buFont typeface="+mj-lt"/>
              <a:buAutoNum type="arabicPeriod"/>
            </a:pPr>
            <a:r>
              <a:rPr lang="en-US" dirty="0"/>
              <a:t>OSM Offline</a:t>
            </a:r>
          </a:p>
          <a:p>
            <a:pPr marL="514350" indent="-514350">
              <a:buFont typeface="+mj-lt"/>
              <a:buAutoNum type="arabicPeriod"/>
            </a:pPr>
            <a:r>
              <a:rPr lang="en-US" dirty="0"/>
              <a:t>OSM Online</a:t>
            </a:r>
            <a:endParaRPr lang="en-US" dirty="0">
              <a:latin typeface="Courier New" panose="02070309020205020404" pitchFamily="49" charset="0"/>
              <a:cs typeface="Courier New" panose="02070309020205020404" pitchFamily="49" charset="0"/>
            </a:endParaRPr>
          </a:p>
          <a:p>
            <a:pPr marL="514350" indent="-514350">
              <a:buFont typeface="+mj-lt"/>
              <a:buAutoNum type="arabicPeriod"/>
            </a:pPr>
            <a:r>
              <a:rPr lang="en-US" dirty="0"/>
              <a:t>Satellite Offline</a:t>
            </a:r>
          </a:p>
          <a:p>
            <a:pPr marL="514350" indent="-514350">
              <a:buFont typeface="+mj-lt"/>
              <a:buAutoNum type="arabicPeriod"/>
            </a:pPr>
            <a:r>
              <a:rPr lang="en-US" dirty="0"/>
              <a:t>Satellite Online</a:t>
            </a:r>
          </a:p>
        </p:txBody>
      </p:sp>
    </p:spTree>
    <p:extLst>
      <p:ext uri="{BB962C8B-B14F-4D97-AF65-F5344CB8AC3E}">
        <p14:creationId xmlns:p14="http://schemas.microsoft.com/office/powerpoint/2010/main" val="1794632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Task 3</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fontAlgn="base">
              <a:spcBef>
                <a:spcPts val="600"/>
              </a:spcBef>
            </a:pPr>
            <a:r>
              <a:rPr lang="en-US" sz="3600" dirty="0">
                <a:solidFill>
                  <a:srgbClr val="000000"/>
                </a:solidFill>
                <a:latin typeface="+mn-lt"/>
              </a:rPr>
              <a:t>Install Zoom Level plugin</a:t>
            </a:r>
          </a:p>
          <a:p>
            <a:pPr fontAlgn="base">
              <a:spcBef>
                <a:spcPts val="600"/>
              </a:spcBef>
            </a:pPr>
            <a:r>
              <a:rPr lang="en-US" sz="3600" dirty="0">
                <a:solidFill>
                  <a:srgbClr val="000000"/>
                </a:solidFill>
                <a:latin typeface="+mn-lt"/>
              </a:rPr>
              <a:t>Generate MBTiles layers for each basemap</a:t>
            </a:r>
          </a:p>
          <a:p>
            <a:pPr fontAlgn="base">
              <a:spcBef>
                <a:spcPts val="600"/>
              </a:spcBef>
            </a:pPr>
            <a:r>
              <a:rPr lang="en-US" sz="3600" dirty="0">
                <a:solidFill>
                  <a:srgbClr val="000000"/>
                </a:solidFill>
                <a:latin typeface="+mn-lt"/>
              </a:rPr>
              <a:t>Create Map Themes</a:t>
            </a:r>
          </a:p>
        </p:txBody>
      </p:sp>
    </p:spTree>
    <p:extLst>
      <p:ext uri="{BB962C8B-B14F-4D97-AF65-F5344CB8AC3E}">
        <p14:creationId xmlns:p14="http://schemas.microsoft.com/office/powerpoint/2010/main" val="2118238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306BDF-265E-45DA-06C9-6BB108173BB9}"/>
              </a:ext>
            </a:extLst>
          </p:cNvPr>
          <p:cNvPicPr>
            <a:picLocks noChangeAspect="1"/>
          </p:cNvPicPr>
          <p:nvPr/>
        </p:nvPicPr>
        <p:blipFill>
          <a:blip r:embed="rId3"/>
          <a:stretch>
            <a:fillRect/>
          </a:stretch>
        </p:blipFill>
        <p:spPr>
          <a:xfrm>
            <a:off x="68315" y="1065174"/>
            <a:ext cx="6955055" cy="1868160"/>
          </a:xfrm>
          <a:prstGeom prst="rect">
            <a:avLst/>
          </a:prstGeom>
        </p:spPr>
      </p:pic>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Project Level Settings</a:t>
            </a:r>
          </a:p>
        </p:txBody>
      </p:sp>
      <p:sp>
        <p:nvSpPr>
          <p:cNvPr id="11" name="Oval 10">
            <a:extLst>
              <a:ext uri="{FF2B5EF4-FFF2-40B4-BE49-F238E27FC236}">
                <a16:creationId xmlns:a16="http://schemas.microsoft.com/office/drawing/2014/main" id="{19161D79-3468-895A-7A11-F8C83E23BCEC}"/>
              </a:ext>
            </a:extLst>
          </p:cNvPr>
          <p:cNvSpPr/>
          <p:nvPr/>
        </p:nvSpPr>
        <p:spPr>
          <a:xfrm>
            <a:off x="1143695" y="2127749"/>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DK" b="1" dirty="0">
              <a:solidFill>
                <a:schemeClr val="bg1"/>
              </a:solidFill>
            </a:endParaRPr>
          </a:p>
        </p:txBody>
      </p:sp>
      <p:sp>
        <p:nvSpPr>
          <p:cNvPr id="12" name="Oval 11">
            <a:extLst>
              <a:ext uri="{FF2B5EF4-FFF2-40B4-BE49-F238E27FC236}">
                <a16:creationId xmlns:a16="http://schemas.microsoft.com/office/drawing/2014/main" id="{0BE801F1-C680-8849-97A3-266796D8C76A}"/>
              </a:ext>
            </a:extLst>
          </p:cNvPr>
          <p:cNvSpPr/>
          <p:nvPr/>
        </p:nvSpPr>
        <p:spPr>
          <a:xfrm>
            <a:off x="3676006" y="1481104"/>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endParaRPr lang="en-DK" b="1" dirty="0">
              <a:solidFill>
                <a:schemeClr val="bg1"/>
              </a:solidFill>
            </a:endParaRPr>
          </a:p>
        </p:txBody>
      </p:sp>
      <p:sp>
        <p:nvSpPr>
          <p:cNvPr id="13" name="Oval 12">
            <a:extLst>
              <a:ext uri="{FF2B5EF4-FFF2-40B4-BE49-F238E27FC236}">
                <a16:creationId xmlns:a16="http://schemas.microsoft.com/office/drawing/2014/main" id="{B6882ABD-BCDA-7421-D8B2-ECA34657976B}"/>
              </a:ext>
            </a:extLst>
          </p:cNvPr>
          <p:cNvSpPr/>
          <p:nvPr/>
        </p:nvSpPr>
        <p:spPr>
          <a:xfrm>
            <a:off x="4009623" y="2826079"/>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endParaRPr lang="en-DK" b="1" dirty="0">
              <a:solidFill>
                <a:schemeClr val="bg1"/>
              </a:solidFill>
            </a:endParaRPr>
          </a:p>
        </p:txBody>
      </p:sp>
      <p:sp>
        <p:nvSpPr>
          <p:cNvPr id="9" name="TextBox 8">
            <a:extLst>
              <a:ext uri="{FF2B5EF4-FFF2-40B4-BE49-F238E27FC236}">
                <a16:creationId xmlns:a16="http://schemas.microsoft.com/office/drawing/2014/main" id="{201BDCB4-EF42-EE4F-41C6-F496E7E4BBCD}"/>
              </a:ext>
            </a:extLst>
          </p:cNvPr>
          <p:cNvSpPr txBox="1"/>
          <p:nvPr/>
        </p:nvSpPr>
        <p:spPr>
          <a:xfrm>
            <a:off x="7616692" y="1065174"/>
            <a:ext cx="4184374" cy="1631216"/>
          </a:xfrm>
          <a:prstGeom prst="rect">
            <a:avLst/>
          </a:prstGeom>
          <a:noFill/>
        </p:spPr>
        <p:txBody>
          <a:bodyPr wrap="square" rtlCol="0">
            <a:spAutoFit/>
          </a:bodyPr>
          <a:lstStyle/>
          <a:p>
            <a:r>
              <a:rPr lang="da-DK" sz="2000" dirty="0"/>
              <a:t>Mergin Maps Input has an option to to zoom to the project extent. If not set, Mergin Maps will zoom to all visible layers. Here you can contrain the extent to the current canvas extent. </a:t>
            </a:r>
            <a:endParaRPr lang="en-DK" sz="2000" dirty="0"/>
          </a:p>
        </p:txBody>
      </p:sp>
      <p:grpSp>
        <p:nvGrpSpPr>
          <p:cNvPr id="2" name="Group 1">
            <a:extLst>
              <a:ext uri="{FF2B5EF4-FFF2-40B4-BE49-F238E27FC236}">
                <a16:creationId xmlns:a16="http://schemas.microsoft.com/office/drawing/2014/main" id="{518C8888-EBFF-B634-20D1-5E034C72805B}"/>
              </a:ext>
            </a:extLst>
          </p:cNvPr>
          <p:cNvGrpSpPr/>
          <p:nvPr/>
        </p:nvGrpSpPr>
        <p:grpSpPr>
          <a:xfrm>
            <a:off x="894817" y="3281166"/>
            <a:ext cx="11000459" cy="3419628"/>
            <a:chOff x="894817" y="3281166"/>
            <a:chExt cx="11000459" cy="3419628"/>
          </a:xfrm>
        </p:grpSpPr>
        <p:pic>
          <p:nvPicPr>
            <p:cNvPr id="6" name="Picture 5">
              <a:extLst>
                <a:ext uri="{FF2B5EF4-FFF2-40B4-BE49-F238E27FC236}">
                  <a16:creationId xmlns:a16="http://schemas.microsoft.com/office/drawing/2014/main" id="{8E185ACA-A760-6D63-CBAA-DBEC9C636EE6}"/>
                </a:ext>
              </a:extLst>
            </p:cNvPr>
            <p:cNvPicPr>
              <a:picLocks noChangeAspect="1"/>
            </p:cNvPicPr>
            <p:nvPr/>
          </p:nvPicPr>
          <p:blipFill>
            <a:blip r:embed="rId4"/>
            <a:stretch>
              <a:fillRect/>
            </a:stretch>
          </p:blipFill>
          <p:spPr>
            <a:xfrm>
              <a:off x="5875890" y="3281166"/>
              <a:ext cx="6019386" cy="3419628"/>
            </a:xfrm>
            <a:prstGeom prst="rect">
              <a:avLst/>
            </a:prstGeom>
          </p:spPr>
        </p:pic>
        <p:sp>
          <p:nvSpPr>
            <p:cNvPr id="14" name="Oval 13">
              <a:extLst>
                <a:ext uri="{FF2B5EF4-FFF2-40B4-BE49-F238E27FC236}">
                  <a16:creationId xmlns:a16="http://schemas.microsoft.com/office/drawing/2014/main" id="{A3D0980D-E165-0525-4F6E-A7F2439F884C}"/>
                </a:ext>
              </a:extLst>
            </p:cNvPr>
            <p:cNvSpPr/>
            <p:nvPr/>
          </p:nvSpPr>
          <p:spPr>
            <a:xfrm>
              <a:off x="6786882" y="5193280"/>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DK" b="1" dirty="0">
                <a:solidFill>
                  <a:schemeClr val="bg1"/>
                </a:solidFill>
              </a:endParaRPr>
            </a:p>
          </p:txBody>
        </p:sp>
        <p:sp>
          <p:nvSpPr>
            <p:cNvPr id="15" name="Oval 14">
              <a:extLst>
                <a:ext uri="{FF2B5EF4-FFF2-40B4-BE49-F238E27FC236}">
                  <a16:creationId xmlns:a16="http://schemas.microsoft.com/office/drawing/2014/main" id="{9477E493-A0F0-AC8B-48F3-4BE31BCA686B}"/>
                </a:ext>
              </a:extLst>
            </p:cNvPr>
            <p:cNvSpPr/>
            <p:nvPr/>
          </p:nvSpPr>
          <p:spPr>
            <a:xfrm>
              <a:off x="8357175" y="4796545"/>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endParaRPr lang="en-DK" b="1" dirty="0">
                <a:solidFill>
                  <a:schemeClr val="bg1"/>
                </a:solidFill>
              </a:endParaRPr>
            </a:p>
          </p:txBody>
        </p:sp>
        <p:sp>
          <p:nvSpPr>
            <p:cNvPr id="10" name="TextBox 9">
              <a:extLst>
                <a:ext uri="{FF2B5EF4-FFF2-40B4-BE49-F238E27FC236}">
                  <a16:creationId xmlns:a16="http://schemas.microsoft.com/office/drawing/2014/main" id="{94D2417B-E1F5-B807-9DFA-5E2C5E8B2C59}"/>
                </a:ext>
              </a:extLst>
            </p:cNvPr>
            <p:cNvSpPr txBox="1"/>
            <p:nvPr/>
          </p:nvSpPr>
          <p:spPr>
            <a:xfrm>
              <a:off x="894817" y="4561288"/>
              <a:ext cx="4525577" cy="1631216"/>
            </a:xfrm>
            <a:prstGeom prst="rect">
              <a:avLst/>
            </a:prstGeom>
            <a:noFill/>
          </p:spPr>
          <p:txBody>
            <a:bodyPr wrap="square" rtlCol="0">
              <a:spAutoFit/>
            </a:bodyPr>
            <a:lstStyle/>
            <a:p>
              <a:r>
                <a:rPr lang="da-DK" sz="2000" dirty="0"/>
                <a:t>Here you can disinguish between survey layers and background layers (read-only).</a:t>
              </a:r>
            </a:p>
            <a:p>
              <a:r>
                <a:rPr lang="da-DK" sz="2000" dirty="0"/>
                <a:t>You can also set which layers are </a:t>
              </a:r>
              <a:r>
                <a:rPr lang="da-DK" sz="2000" b="1" dirty="0"/>
                <a:t>Searchable</a:t>
              </a:r>
              <a:r>
                <a:rPr lang="da-DK" sz="2000" dirty="0"/>
                <a:t> &amp; </a:t>
              </a:r>
              <a:r>
                <a:rPr lang="da-DK" sz="2000" b="1" dirty="0"/>
                <a:t>Identifiable</a:t>
              </a:r>
              <a:r>
                <a:rPr lang="da-DK" sz="2000" dirty="0"/>
                <a:t> in Mergin Maps Input. </a:t>
              </a:r>
              <a:endParaRPr lang="en-DK" sz="2000" dirty="0"/>
            </a:p>
          </p:txBody>
        </p:sp>
        <p:cxnSp>
          <p:nvCxnSpPr>
            <p:cNvPr id="16" name="Straight Arrow Connector 15">
              <a:extLst>
                <a:ext uri="{FF2B5EF4-FFF2-40B4-BE49-F238E27FC236}">
                  <a16:creationId xmlns:a16="http://schemas.microsoft.com/office/drawing/2014/main" id="{7BB1B99F-3BBF-95BB-687E-AC81BC531BAE}"/>
                </a:ext>
              </a:extLst>
            </p:cNvPr>
            <p:cNvCxnSpPr>
              <a:cxnSpLocks/>
            </p:cNvCxnSpPr>
            <p:nvPr/>
          </p:nvCxnSpPr>
          <p:spPr>
            <a:xfrm>
              <a:off x="4916795" y="5346687"/>
              <a:ext cx="899620" cy="0"/>
            </a:xfrm>
            <a:prstGeom prst="straightConnector1">
              <a:avLst/>
            </a:prstGeom>
            <a:ln w="571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42480B0F-F999-6D0B-BAE2-35A295185A79}"/>
              </a:ext>
            </a:extLst>
          </p:cNvPr>
          <p:cNvCxnSpPr>
            <a:cxnSpLocks/>
            <a:stCxn id="9" idx="1"/>
          </p:cNvCxnSpPr>
          <p:nvPr/>
        </p:nvCxnSpPr>
        <p:spPr>
          <a:xfrm flipH="1" flipV="1">
            <a:off x="6813853" y="1803838"/>
            <a:ext cx="802839" cy="76944"/>
          </a:xfrm>
          <a:prstGeom prst="straightConnector1">
            <a:avLst/>
          </a:prstGeom>
          <a:ln w="571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715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Mergin Maps Project Level Settings</a:t>
            </a:r>
          </a:p>
        </p:txBody>
      </p:sp>
      <p:sp>
        <p:nvSpPr>
          <p:cNvPr id="11" name="Oval 10">
            <a:extLst>
              <a:ext uri="{FF2B5EF4-FFF2-40B4-BE49-F238E27FC236}">
                <a16:creationId xmlns:a16="http://schemas.microsoft.com/office/drawing/2014/main" id="{19161D79-3468-895A-7A11-F8C83E23BCEC}"/>
              </a:ext>
            </a:extLst>
          </p:cNvPr>
          <p:cNvSpPr/>
          <p:nvPr/>
        </p:nvSpPr>
        <p:spPr>
          <a:xfrm>
            <a:off x="1323165" y="4919267"/>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DK" b="1" dirty="0">
              <a:solidFill>
                <a:schemeClr val="bg1"/>
              </a:solidFill>
            </a:endParaRPr>
          </a:p>
        </p:txBody>
      </p:sp>
      <p:sp>
        <p:nvSpPr>
          <p:cNvPr id="9" name="TextBox 8">
            <a:extLst>
              <a:ext uri="{FF2B5EF4-FFF2-40B4-BE49-F238E27FC236}">
                <a16:creationId xmlns:a16="http://schemas.microsoft.com/office/drawing/2014/main" id="{201BDCB4-EF42-EE4F-41C6-F496E7E4BBCD}"/>
              </a:ext>
            </a:extLst>
          </p:cNvPr>
          <p:cNvSpPr txBox="1"/>
          <p:nvPr/>
        </p:nvSpPr>
        <p:spPr>
          <a:xfrm>
            <a:off x="579863" y="5315866"/>
            <a:ext cx="11225561" cy="830997"/>
          </a:xfrm>
          <a:prstGeom prst="rect">
            <a:avLst/>
          </a:prstGeom>
          <a:noFill/>
        </p:spPr>
        <p:txBody>
          <a:bodyPr wrap="square" rtlCol="0">
            <a:spAutoFit/>
          </a:bodyPr>
          <a:lstStyle/>
          <a:p>
            <a:pPr marL="342900" indent="-342900" algn="ctr">
              <a:buFont typeface="Arial" panose="020B0604020202020204" pitchFamily="34" charset="0"/>
              <a:buChar char="•"/>
            </a:pPr>
            <a:r>
              <a:rPr lang="da-DK" sz="2400" dirty="0"/>
              <a:t>Photo Quality setting</a:t>
            </a:r>
          </a:p>
          <a:p>
            <a:pPr marL="342900" indent="-342900" algn="ctr">
              <a:buFont typeface="Arial" panose="020B0604020202020204" pitchFamily="34" charset="0"/>
              <a:buChar char="•"/>
            </a:pPr>
            <a:r>
              <a:rPr lang="da-DK" sz="2400" dirty="0"/>
              <a:t>Snapping setting</a:t>
            </a:r>
            <a:endParaRPr lang="en-DK" sz="2400" dirty="0"/>
          </a:p>
        </p:txBody>
      </p:sp>
      <p:pic>
        <p:nvPicPr>
          <p:cNvPr id="20" name="Picture 19" descr="Graphical user interface, text, application, email&#10;&#10;Description automatically generated">
            <a:extLst>
              <a:ext uri="{FF2B5EF4-FFF2-40B4-BE49-F238E27FC236}">
                <a16:creationId xmlns:a16="http://schemas.microsoft.com/office/drawing/2014/main" id="{15C218A5-15D5-7FF1-B001-A4DC5816C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5931" y="1252707"/>
            <a:ext cx="8888817" cy="398285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270774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Task 4</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fontAlgn="base">
              <a:spcBef>
                <a:spcPts val="600"/>
              </a:spcBef>
            </a:pPr>
            <a:r>
              <a:rPr lang="en-US" sz="3600" dirty="0">
                <a:solidFill>
                  <a:srgbClr val="000000"/>
                </a:solidFill>
                <a:latin typeface="+mn-lt"/>
              </a:rPr>
              <a:t>Configure Project Level Settings</a:t>
            </a:r>
          </a:p>
          <a:p>
            <a:pPr lvl="1" fontAlgn="base">
              <a:spcBef>
                <a:spcPts val="600"/>
              </a:spcBef>
            </a:pPr>
            <a:r>
              <a:rPr lang="en-US" sz="3200" dirty="0">
                <a:solidFill>
                  <a:srgbClr val="000000"/>
                </a:solidFill>
                <a:latin typeface="+mn-lt"/>
              </a:rPr>
              <a:t>Data Source settings</a:t>
            </a:r>
          </a:p>
          <a:p>
            <a:pPr lvl="1" fontAlgn="base">
              <a:spcBef>
                <a:spcPts val="600"/>
              </a:spcBef>
            </a:pPr>
            <a:r>
              <a:rPr lang="en-US" sz="3200" dirty="0">
                <a:solidFill>
                  <a:srgbClr val="000000"/>
                </a:solidFill>
                <a:latin typeface="+mn-lt"/>
              </a:rPr>
              <a:t>View settings</a:t>
            </a:r>
          </a:p>
        </p:txBody>
      </p:sp>
    </p:spTree>
    <p:extLst>
      <p:ext uri="{BB962C8B-B14F-4D97-AF65-F5344CB8AC3E}">
        <p14:creationId xmlns:p14="http://schemas.microsoft.com/office/powerpoint/2010/main" val="18502930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QGIS Plugin for Mergin Maps</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marL="0" indent="0" fontAlgn="base">
              <a:spcBef>
                <a:spcPts val="0"/>
              </a:spcBef>
              <a:buNone/>
            </a:pPr>
            <a:r>
              <a:rPr lang="en-US" sz="3600" b="0" i="0" u="none" strike="noStrike" dirty="0">
                <a:solidFill>
                  <a:srgbClr val="000000"/>
                </a:solidFill>
                <a:effectLst/>
                <a:latin typeface="Arial" panose="020B0604020202020204" pitchFamily="34" charset="0"/>
              </a:rPr>
              <a:t>Enter your credentials</a:t>
            </a:r>
          </a:p>
        </p:txBody>
      </p:sp>
      <p:pic>
        <p:nvPicPr>
          <p:cNvPr id="3" name="Picture 2">
            <a:extLst>
              <a:ext uri="{FF2B5EF4-FFF2-40B4-BE49-F238E27FC236}">
                <a16:creationId xmlns:a16="http://schemas.microsoft.com/office/drawing/2014/main" id="{1AA95C33-081D-9ABA-11BA-BF7738773EEC}"/>
              </a:ext>
            </a:extLst>
          </p:cNvPr>
          <p:cNvPicPr>
            <a:picLocks noChangeAspect="1"/>
          </p:cNvPicPr>
          <p:nvPr/>
        </p:nvPicPr>
        <p:blipFill>
          <a:blip r:embed="rId3"/>
          <a:stretch>
            <a:fillRect/>
          </a:stretch>
        </p:blipFill>
        <p:spPr>
          <a:xfrm>
            <a:off x="7114645" y="990600"/>
            <a:ext cx="4780952" cy="5800000"/>
          </a:xfrm>
          <a:prstGeom prst="rect">
            <a:avLst/>
          </a:prstGeom>
        </p:spPr>
      </p:pic>
      <p:pic>
        <p:nvPicPr>
          <p:cNvPr id="7" name="Picture 6">
            <a:extLst>
              <a:ext uri="{FF2B5EF4-FFF2-40B4-BE49-F238E27FC236}">
                <a16:creationId xmlns:a16="http://schemas.microsoft.com/office/drawing/2014/main" id="{71E2384B-2E22-66A3-B972-9CA3CA3C87DF}"/>
              </a:ext>
            </a:extLst>
          </p:cNvPr>
          <p:cNvPicPr>
            <a:picLocks noChangeAspect="1"/>
          </p:cNvPicPr>
          <p:nvPr/>
        </p:nvPicPr>
        <p:blipFill>
          <a:blip r:embed="rId4"/>
          <a:stretch>
            <a:fillRect/>
          </a:stretch>
        </p:blipFill>
        <p:spPr>
          <a:xfrm>
            <a:off x="2225338" y="2474844"/>
            <a:ext cx="1848165" cy="487017"/>
          </a:xfrm>
          <a:prstGeom prst="rect">
            <a:avLst/>
          </a:prstGeom>
        </p:spPr>
      </p:pic>
      <p:sp>
        <p:nvSpPr>
          <p:cNvPr id="8" name="Rectangle 7">
            <a:extLst>
              <a:ext uri="{FF2B5EF4-FFF2-40B4-BE49-F238E27FC236}">
                <a16:creationId xmlns:a16="http://schemas.microsoft.com/office/drawing/2014/main" id="{DA9D4996-5524-41DE-CD59-EE0BAD7B5815}"/>
              </a:ext>
            </a:extLst>
          </p:cNvPr>
          <p:cNvSpPr/>
          <p:nvPr/>
        </p:nvSpPr>
        <p:spPr>
          <a:xfrm>
            <a:off x="7280586" y="3619926"/>
            <a:ext cx="2936840" cy="30603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Oval 9">
            <a:extLst>
              <a:ext uri="{FF2B5EF4-FFF2-40B4-BE49-F238E27FC236}">
                <a16:creationId xmlns:a16="http://schemas.microsoft.com/office/drawing/2014/main" id="{34771B32-E58E-D776-E551-3BF5FE3F0E35}"/>
              </a:ext>
            </a:extLst>
          </p:cNvPr>
          <p:cNvSpPr/>
          <p:nvPr/>
        </p:nvSpPr>
        <p:spPr>
          <a:xfrm>
            <a:off x="2863158" y="2889469"/>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DK" b="1" dirty="0">
              <a:solidFill>
                <a:schemeClr val="bg1"/>
              </a:solidFill>
            </a:endParaRPr>
          </a:p>
        </p:txBody>
      </p:sp>
      <p:sp>
        <p:nvSpPr>
          <p:cNvPr id="11" name="Oval 10">
            <a:extLst>
              <a:ext uri="{FF2B5EF4-FFF2-40B4-BE49-F238E27FC236}">
                <a16:creationId xmlns:a16="http://schemas.microsoft.com/office/drawing/2014/main" id="{51DAFC49-50D5-987E-BB22-3DECA8CDC4D6}"/>
              </a:ext>
            </a:extLst>
          </p:cNvPr>
          <p:cNvSpPr/>
          <p:nvPr/>
        </p:nvSpPr>
        <p:spPr>
          <a:xfrm>
            <a:off x="3283911" y="2882845"/>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5</a:t>
            </a:r>
            <a:endParaRPr lang="en-DK" b="1" dirty="0">
              <a:solidFill>
                <a:schemeClr val="bg1"/>
              </a:solidFill>
            </a:endParaRPr>
          </a:p>
        </p:txBody>
      </p:sp>
      <p:sp>
        <p:nvSpPr>
          <p:cNvPr id="12" name="Oval 11">
            <a:extLst>
              <a:ext uri="{FF2B5EF4-FFF2-40B4-BE49-F238E27FC236}">
                <a16:creationId xmlns:a16="http://schemas.microsoft.com/office/drawing/2014/main" id="{43429B89-A5D1-E515-A320-529B05BF22BF}"/>
              </a:ext>
            </a:extLst>
          </p:cNvPr>
          <p:cNvSpPr/>
          <p:nvPr/>
        </p:nvSpPr>
        <p:spPr>
          <a:xfrm>
            <a:off x="6941508" y="3658093"/>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6</a:t>
            </a:r>
            <a:endParaRPr lang="en-DK" b="1" dirty="0">
              <a:solidFill>
                <a:schemeClr val="bg1"/>
              </a:solidFill>
            </a:endParaRPr>
          </a:p>
        </p:txBody>
      </p:sp>
      <p:pic>
        <p:nvPicPr>
          <p:cNvPr id="14" name="Picture 13">
            <a:extLst>
              <a:ext uri="{FF2B5EF4-FFF2-40B4-BE49-F238E27FC236}">
                <a16:creationId xmlns:a16="http://schemas.microsoft.com/office/drawing/2014/main" id="{21776491-9464-5FA3-A229-6DB37945603D}"/>
              </a:ext>
            </a:extLst>
          </p:cNvPr>
          <p:cNvPicPr>
            <a:picLocks noChangeAspect="1"/>
          </p:cNvPicPr>
          <p:nvPr/>
        </p:nvPicPr>
        <p:blipFill>
          <a:blip r:embed="rId5"/>
          <a:stretch>
            <a:fillRect/>
          </a:stretch>
        </p:blipFill>
        <p:spPr>
          <a:xfrm>
            <a:off x="1147769" y="3473230"/>
            <a:ext cx="4272283" cy="2253727"/>
          </a:xfrm>
          <a:prstGeom prst="rect">
            <a:avLst/>
          </a:prstGeom>
        </p:spPr>
      </p:pic>
      <p:sp>
        <p:nvSpPr>
          <p:cNvPr id="19" name="Oval 18">
            <a:extLst>
              <a:ext uri="{FF2B5EF4-FFF2-40B4-BE49-F238E27FC236}">
                <a16:creationId xmlns:a16="http://schemas.microsoft.com/office/drawing/2014/main" id="{B53159D9-6E77-CE06-67C3-72E89CAA3C39}"/>
              </a:ext>
            </a:extLst>
          </p:cNvPr>
          <p:cNvSpPr/>
          <p:nvPr/>
        </p:nvSpPr>
        <p:spPr>
          <a:xfrm>
            <a:off x="1885807" y="4396908"/>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endParaRPr lang="en-DK" b="1" dirty="0">
              <a:solidFill>
                <a:schemeClr val="bg1"/>
              </a:solidFill>
            </a:endParaRPr>
          </a:p>
        </p:txBody>
      </p:sp>
      <p:sp>
        <p:nvSpPr>
          <p:cNvPr id="20" name="Oval 19">
            <a:extLst>
              <a:ext uri="{FF2B5EF4-FFF2-40B4-BE49-F238E27FC236}">
                <a16:creationId xmlns:a16="http://schemas.microsoft.com/office/drawing/2014/main" id="{68F793C4-6EA1-E439-DC6C-E98792DF37F8}"/>
              </a:ext>
            </a:extLst>
          </p:cNvPr>
          <p:cNvSpPr/>
          <p:nvPr/>
        </p:nvSpPr>
        <p:spPr>
          <a:xfrm>
            <a:off x="2038207" y="5195351"/>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endParaRPr lang="en-DK" b="1" dirty="0">
              <a:solidFill>
                <a:schemeClr val="bg1"/>
              </a:solidFill>
            </a:endParaRPr>
          </a:p>
        </p:txBody>
      </p:sp>
      <p:sp>
        <p:nvSpPr>
          <p:cNvPr id="21" name="Oval 20">
            <a:extLst>
              <a:ext uri="{FF2B5EF4-FFF2-40B4-BE49-F238E27FC236}">
                <a16:creationId xmlns:a16="http://schemas.microsoft.com/office/drawing/2014/main" id="{6F539D8B-1EC2-BE61-CA23-3BA4666275A5}"/>
              </a:ext>
            </a:extLst>
          </p:cNvPr>
          <p:cNvSpPr/>
          <p:nvPr/>
        </p:nvSpPr>
        <p:spPr>
          <a:xfrm>
            <a:off x="4383841" y="5642614"/>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4</a:t>
            </a:r>
            <a:endParaRPr lang="en-DK" b="1" dirty="0">
              <a:solidFill>
                <a:schemeClr val="bg1"/>
              </a:solidFill>
            </a:endParaRPr>
          </a:p>
        </p:txBody>
      </p:sp>
      <p:cxnSp>
        <p:nvCxnSpPr>
          <p:cNvPr id="23" name="Straight Arrow Connector 22">
            <a:extLst>
              <a:ext uri="{FF2B5EF4-FFF2-40B4-BE49-F238E27FC236}">
                <a16:creationId xmlns:a16="http://schemas.microsoft.com/office/drawing/2014/main" id="{F36C5CA9-5D1B-8524-09EC-301F15C9F7DF}"/>
              </a:ext>
            </a:extLst>
          </p:cNvPr>
          <p:cNvCxnSpPr>
            <a:cxnSpLocks/>
            <a:stCxn id="10" idx="4"/>
          </p:cNvCxnSpPr>
          <p:nvPr/>
        </p:nvCxnSpPr>
        <p:spPr>
          <a:xfrm flipH="1">
            <a:off x="2894009" y="3138851"/>
            <a:ext cx="104231" cy="481075"/>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E1A7572-E011-E6BA-E50F-45915B513C1F}"/>
              </a:ext>
            </a:extLst>
          </p:cNvPr>
          <p:cNvCxnSpPr>
            <a:cxnSpLocks/>
            <a:stCxn id="11" idx="6"/>
          </p:cNvCxnSpPr>
          <p:nvPr/>
        </p:nvCxnSpPr>
        <p:spPr>
          <a:xfrm>
            <a:off x="3554075" y="3007536"/>
            <a:ext cx="3409490" cy="88170"/>
          </a:xfrm>
          <a:prstGeom prst="straightConnector1">
            <a:avLst/>
          </a:prstGeom>
          <a:ln w="28575">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52725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076C949-51EC-A206-DC68-2F14CE0FE640}"/>
              </a:ext>
            </a:extLst>
          </p:cNvPr>
          <p:cNvPicPr>
            <a:picLocks noChangeAspect="1"/>
          </p:cNvPicPr>
          <p:nvPr/>
        </p:nvPicPr>
        <p:blipFill>
          <a:blip r:embed="rId3"/>
          <a:stretch>
            <a:fillRect/>
          </a:stretch>
        </p:blipFill>
        <p:spPr>
          <a:xfrm>
            <a:off x="331305" y="1802380"/>
            <a:ext cx="4560364" cy="3651322"/>
          </a:xfrm>
          <a:prstGeom prst="rect">
            <a:avLst/>
          </a:prstGeom>
          <a:effectLst>
            <a:outerShdw blurRad="50800" dist="38100" dir="2700000" algn="tl" rotWithShape="0">
              <a:prstClr val="black">
                <a:alpha val="40000"/>
              </a:prstClr>
            </a:outerShdw>
          </a:effectLst>
        </p:spPr>
      </p:pic>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QGIS Plugin for Mergin Maps</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a:xfrm>
            <a:off x="331304" y="1094031"/>
            <a:ext cx="11860696" cy="4351338"/>
          </a:xfrm>
        </p:spPr>
        <p:txBody>
          <a:bodyPr>
            <a:normAutofit/>
          </a:bodyPr>
          <a:lstStyle/>
          <a:p>
            <a:pPr marL="0" indent="0" fontAlgn="base">
              <a:spcBef>
                <a:spcPts val="0"/>
              </a:spcBef>
              <a:buNone/>
            </a:pPr>
            <a:r>
              <a:rPr lang="en-US" sz="3600" b="0" i="0" u="none" strike="noStrike" dirty="0">
                <a:solidFill>
                  <a:srgbClr val="000000"/>
                </a:solidFill>
                <a:effectLst/>
                <a:latin typeface="Arial" panose="020B0604020202020204" pitchFamily="34" charset="0"/>
              </a:rPr>
              <a:t>Name your project					Browser Panel</a:t>
            </a:r>
          </a:p>
        </p:txBody>
      </p:sp>
      <p:sp>
        <p:nvSpPr>
          <p:cNvPr id="8" name="Rectangle 7">
            <a:extLst>
              <a:ext uri="{FF2B5EF4-FFF2-40B4-BE49-F238E27FC236}">
                <a16:creationId xmlns:a16="http://schemas.microsoft.com/office/drawing/2014/main" id="{DA9D4996-5524-41DE-CD59-EE0BAD7B5815}"/>
              </a:ext>
            </a:extLst>
          </p:cNvPr>
          <p:cNvSpPr/>
          <p:nvPr/>
        </p:nvSpPr>
        <p:spPr>
          <a:xfrm>
            <a:off x="2652293" y="2329720"/>
            <a:ext cx="1394396" cy="176590"/>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Oval 9">
            <a:extLst>
              <a:ext uri="{FF2B5EF4-FFF2-40B4-BE49-F238E27FC236}">
                <a16:creationId xmlns:a16="http://schemas.microsoft.com/office/drawing/2014/main" id="{34771B32-E58E-D776-E551-3BF5FE3F0E35}"/>
              </a:ext>
            </a:extLst>
          </p:cNvPr>
          <p:cNvSpPr/>
          <p:nvPr/>
        </p:nvSpPr>
        <p:spPr>
          <a:xfrm>
            <a:off x="4199015" y="2256928"/>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1</a:t>
            </a:r>
            <a:endParaRPr lang="en-DK" b="1" dirty="0">
              <a:solidFill>
                <a:schemeClr val="bg1"/>
              </a:solidFill>
            </a:endParaRPr>
          </a:p>
        </p:txBody>
      </p:sp>
      <p:sp>
        <p:nvSpPr>
          <p:cNvPr id="20" name="Oval 19">
            <a:extLst>
              <a:ext uri="{FF2B5EF4-FFF2-40B4-BE49-F238E27FC236}">
                <a16:creationId xmlns:a16="http://schemas.microsoft.com/office/drawing/2014/main" id="{68F793C4-6EA1-E439-DC6C-E98792DF37F8}"/>
              </a:ext>
            </a:extLst>
          </p:cNvPr>
          <p:cNvSpPr/>
          <p:nvPr/>
        </p:nvSpPr>
        <p:spPr>
          <a:xfrm>
            <a:off x="3648167" y="4921513"/>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2</a:t>
            </a:r>
            <a:endParaRPr lang="en-DK" b="1" dirty="0">
              <a:solidFill>
                <a:schemeClr val="bg1"/>
              </a:solidFill>
            </a:endParaRPr>
          </a:p>
        </p:txBody>
      </p:sp>
      <p:pic>
        <p:nvPicPr>
          <p:cNvPr id="11" name="Picture 10">
            <a:extLst>
              <a:ext uri="{FF2B5EF4-FFF2-40B4-BE49-F238E27FC236}">
                <a16:creationId xmlns:a16="http://schemas.microsoft.com/office/drawing/2014/main" id="{11160CE1-342D-06FD-980B-D9FB2A16FCF5}"/>
              </a:ext>
            </a:extLst>
          </p:cNvPr>
          <p:cNvPicPr>
            <a:picLocks noChangeAspect="1"/>
          </p:cNvPicPr>
          <p:nvPr/>
        </p:nvPicPr>
        <p:blipFill>
          <a:blip r:embed="rId4"/>
          <a:stretch>
            <a:fillRect/>
          </a:stretch>
        </p:blipFill>
        <p:spPr>
          <a:xfrm>
            <a:off x="5062967" y="3699301"/>
            <a:ext cx="3111537" cy="2182720"/>
          </a:xfrm>
          <a:prstGeom prst="rect">
            <a:avLst/>
          </a:prstGeom>
          <a:effectLst>
            <a:outerShdw blurRad="50800" dist="38100" dir="2700000" algn="tl" rotWithShape="0">
              <a:prstClr val="black">
                <a:alpha val="40000"/>
              </a:prstClr>
            </a:outerShdw>
          </a:effectLst>
        </p:spPr>
      </p:pic>
      <p:sp>
        <p:nvSpPr>
          <p:cNvPr id="12" name="Oval 11">
            <a:extLst>
              <a:ext uri="{FF2B5EF4-FFF2-40B4-BE49-F238E27FC236}">
                <a16:creationId xmlns:a16="http://schemas.microsoft.com/office/drawing/2014/main" id="{118C5862-8C5D-C9A4-11FC-7D56C35A3F86}"/>
              </a:ext>
            </a:extLst>
          </p:cNvPr>
          <p:cNvSpPr/>
          <p:nvPr/>
        </p:nvSpPr>
        <p:spPr>
          <a:xfrm>
            <a:off x="5289248" y="3471179"/>
            <a:ext cx="270164" cy="249382"/>
          </a:xfrm>
          <a:prstGeom prst="ellipse">
            <a:avLst/>
          </a:prstGeom>
          <a:solidFill>
            <a:schemeClr val="tx1"/>
          </a:solid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1"/>
                </a:solidFill>
              </a:rPr>
              <a:t>3</a:t>
            </a:r>
            <a:endParaRPr lang="en-DK" b="1" dirty="0">
              <a:solidFill>
                <a:schemeClr val="bg1"/>
              </a:solidFill>
            </a:endParaRPr>
          </a:p>
        </p:txBody>
      </p:sp>
      <p:pic>
        <p:nvPicPr>
          <p:cNvPr id="15" name="Picture 14">
            <a:extLst>
              <a:ext uri="{FF2B5EF4-FFF2-40B4-BE49-F238E27FC236}">
                <a16:creationId xmlns:a16="http://schemas.microsoft.com/office/drawing/2014/main" id="{F82A4748-A05E-B775-F1D3-DBB7C49C76BC}"/>
              </a:ext>
            </a:extLst>
          </p:cNvPr>
          <p:cNvPicPr>
            <a:picLocks noChangeAspect="1"/>
          </p:cNvPicPr>
          <p:nvPr/>
        </p:nvPicPr>
        <p:blipFill rotWithShape="1">
          <a:blip r:embed="rId5"/>
          <a:srcRect l="1600" r="1600" b="5278"/>
          <a:stretch/>
        </p:blipFill>
        <p:spPr>
          <a:xfrm>
            <a:off x="8303942" y="5967085"/>
            <a:ext cx="2601950" cy="806137"/>
          </a:xfrm>
          <a:prstGeom prst="rect">
            <a:avLst/>
          </a:prstGeom>
          <a:effectLst>
            <a:outerShdw blurRad="50800" dist="38100" dir="2700000" algn="tl" rotWithShape="0">
              <a:prstClr val="black">
                <a:alpha val="40000"/>
              </a:prstClr>
            </a:outerShdw>
          </a:effectLst>
        </p:spPr>
      </p:pic>
      <p:sp>
        <p:nvSpPr>
          <p:cNvPr id="16" name="Arrow: Left 15">
            <a:extLst>
              <a:ext uri="{FF2B5EF4-FFF2-40B4-BE49-F238E27FC236}">
                <a16:creationId xmlns:a16="http://schemas.microsoft.com/office/drawing/2014/main" id="{A6BCDF7D-D9A6-C19D-9B06-CA990A6BDEFB}"/>
              </a:ext>
            </a:extLst>
          </p:cNvPr>
          <p:cNvSpPr/>
          <p:nvPr/>
        </p:nvSpPr>
        <p:spPr>
          <a:xfrm rot="11001294">
            <a:off x="4040604" y="4957061"/>
            <a:ext cx="1240131" cy="216569"/>
          </a:xfrm>
          <a:prstGeom prst="lef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7" name="Arrow: Left 16">
            <a:extLst>
              <a:ext uri="{FF2B5EF4-FFF2-40B4-BE49-F238E27FC236}">
                <a16:creationId xmlns:a16="http://schemas.microsoft.com/office/drawing/2014/main" id="{00747840-D3A1-1558-4CAB-E128444A4E2D}"/>
              </a:ext>
            </a:extLst>
          </p:cNvPr>
          <p:cNvSpPr/>
          <p:nvPr/>
        </p:nvSpPr>
        <p:spPr>
          <a:xfrm rot="11567143">
            <a:off x="7166055" y="6039862"/>
            <a:ext cx="1051996" cy="216569"/>
          </a:xfrm>
          <a:prstGeom prst="leftArrow">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9" name="Picture 18">
            <a:extLst>
              <a:ext uri="{FF2B5EF4-FFF2-40B4-BE49-F238E27FC236}">
                <a16:creationId xmlns:a16="http://schemas.microsoft.com/office/drawing/2014/main" id="{1482EF14-9F67-786E-68DB-EDC6B5CF20DF}"/>
              </a:ext>
            </a:extLst>
          </p:cNvPr>
          <p:cNvPicPr>
            <a:picLocks noChangeAspect="1"/>
          </p:cNvPicPr>
          <p:nvPr/>
        </p:nvPicPr>
        <p:blipFill>
          <a:blip r:embed="rId6"/>
          <a:stretch>
            <a:fillRect/>
          </a:stretch>
        </p:blipFill>
        <p:spPr>
          <a:xfrm>
            <a:off x="8677546" y="1718015"/>
            <a:ext cx="3076982" cy="1753164"/>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6127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7E71-DEA1-4F86-B4D6-B8A2507B87F2}"/>
              </a:ext>
            </a:extLst>
          </p:cNvPr>
          <p:cNvSpPr>
            <a:spLocks noGrp="1"/>
          </p:cNvSpPr>
          <p:nvPr>
            <p:ph type="title"/>
          </p:nvPr>
        </p:nvSpPr>
        <p:spPr>
          <a:xfrm>
            <a:off x="276225" y="365127"/>
            <a:ext cx="11077575" cy="1325563"/>
          </a:xfrm>
        </p:spPr>
        <p:txBody>
          <a:bodyPr>
            <a:normAutofit/>
          </a:bodyPr>
          <a:lstStyle/>
          <a:p>
            <a:r>
              <a:rPr lang="en-US" sz="4800" b="1" dirty="0">
                <a:latin typeface="Agrandir" panose="00000500000000000000" pitchFamily="50" charset="0"/>
              </a:rPr>
              <a:t>Mergin Maps Partners</a:t>
            </a:r>
            <a:endParaRPr lang="en-DK" sz="4800" b="1" dirty="0">
              <a:latin typeface="Agrandir" panose="00000500000000000000" pitchFamily="50" charset="0"/>
            </a:endParaRPr>
          </a:p>
        </p:txBody>
      </p:sp>
      <p:sp>
        <p:nvSpPr>
          <p:cNvPr id="3" name="Content Placeholder 2">
            <a:extLst>
              <a:ext uri="{FF2B5EF4-FFF2-40B4-BE49-F238E27FC236}">
                <a16:creationId xmlns:a16="http://schemas.microsoft.com/office/drawing/2014/main" id="{09BF62D9-2F1F-454D-B2BD-EE49D8ECABB9}"/>
              </a:ext>
            </a:extLst>
          </p:cNvPr>
          <p:cNvSpPr>
            <a:spLocks noGrp="1"/>
          </p:cNvSpPr>
          <p:nvPr>
            <p:ph idx="1"/>
          </p:nvPr>
        </p:nvSpPr>
        <p:spPr>
          <a:xfrm>
            <a:off x="504825" y="1536569"/>
            <a:ext cx="11410950" cy="4640394"/>
          </a:xfrm>
        </p:spPr>
        <p:txBody>
          <a:bodyPr numCol="2">
            <a:normAutofit/>
          </a:bodyPr>
          <a:lstStyle/>
          <a:p>
            <a:pPr marL="0" indent="0" algn="l" fontAlgn="base">
              <a:buNone/>
            </a:pPr>
            <a:endParaRPr lang="en-US" b="0" i="0" dirty="0">
              <a:solidFill>
                <a:srgbClr val="000000"/>
              </a:solidFill>
              <a:effectLst/>
              <a:latin typeface="+mn-lt"/>
            </a:endParaRPr>
          </a:p>
        </p:txBody>
      </p:sp>
      <p:sp>
        <p:nvSpPr>
          <p:cNvPr id="5" name="TextBox 4">
            <a:extLst>
              <a:ext uri="{FF2B5EF4-FFF2-40B4-BE49-F238E27FC236}">
                <a16:creationId xmlns:a16="http://schemas.microsoft.com/office/drawing/2014/main" id="{1DBE72FC-7B75-D401-66CB-04A5F54EC7FA}"/>
              </a:ext>
            </a:extLst>
          </p:cNvPr>
          <p:cNvSpPr txBox="1"/>
          <p:nvPr/>
        </p:nvSpPr>
        <p:spPr>
          <a:xfrm>
            <a:off x="0" y="6308207"/>
            <a:ext cx="12192000" cy="461665"/>
          </a:xfrm>
          <a:prstGeom prst="rect">
            <a:avLst/>
          </a:prstGeom>
          <a:noFill/>
        </p:spPr>
        <p:txBody>
          <a:bodyPr wrap="square">
            <a:spAutoFit/>
          </a:bodyPr>
          <a:lstStyle/>
          <a:p>
            <a:pPr algn="ctr"/>
            <a:r>
              <a:rPr lang="en-DK" sz="2400" b="1" dirty="0">
                <a:solidFill>
                  <a:srgbClr val="FFFF00"/>
                </a:solidFill>
              </a:rPr>
              <a:t>https://septima.dk/showcases/mergin-map</a:t>
            </a:r>
          </a:p>
        </p:txBody>
      </p:sp>
      <p:pic>
        <p:nvPicPr>
          <p:cNvPr id="7" name="Picture 6">
            <a:extLst>
              <a:ext uri="{FF2B5EF4-FFF2-40B4-BE49-F238E27FC236}">
                <a16:creationId xmlns:a16="http://schemas.microsoft.com/office/drawing/2014/main" id="{A218445E-A260-E05B-C100-884764FFD355}"/>
              </a:ext>
            </a:extLst>
          </p:cNvPr>
          <p:cNvPicPr>
            <a:picLocks noChangeAspect="1"/>
          </p:cNvPicPr>
          <p:nvPr/>
        </p:nvPicPr>
        <p:blipFill>
          <a:blip r:embed="rId3"/>
          <a:stretch>
            <a:fillRect/>
          </a:stretch>
        </p:blipFill>
        <p:spPr>
          <a:xfrm>
            <a:off x="2955799" y="1435159"/>
            <a:ext cx="6280402" cy="4615665"/>
          </a:xfrm>
          <a:prstGeom prst="rect">
            <a:avLst/>
          </a:prstGeom>
        </p:spPr>
      </p:pic>
      <p:pic>
        <p:nvPicPr>
          <p:cNvPr id="4" name="Picture 3">
            <a:extLst>
              <a:ext uri="{FF2B5EF4-FFF2-40B4-BE49-F238E27FC236}">
                <a16:creationId xmlns:a16="http://schemas.microsoft.com/office/drawing/2014/main" id="{7129C52B-2A48-E14B-D99D-66A3373EEBE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310664" y="46571"/>
            <a:ext cx="2826251" cy="769816"/>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616670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Task 5</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fontAlgn="base">
              <a:spcBef>
                <a:spcPts val="0"/>
              </a:spcBef>
            </a:pPr>
            <a:r>
              <a:rPr lang="en-US" sz="3600" dirty="0">
                <a:solidFill>
                  <a:srgbClr val="000000"/>
                </a:solidFill>
                <a:latin typeface="+mn-lt"/>
              </a:rPr>
              <a:t>Use the MM plugin to create a Mergin Maps Project</a:t>
            </a:r>
            <a:endParaRPr lang="en-US" sz="3200" b="0" i="0" u="none" strike="noStrike" dirty="0">
              <a:solidFill>
                <a:srgbClr val="000000"/>
              </a:solidFill>
              <a:effectLst/>
              <a:latin typeface="+mn-lt"/>
            </a:endParaRPr>
          </a:p>
        </p:txBody>
      </p:sp>
    </p:spTree>
    <p:extLst>
      <p:ext uri="{BB962C8B-B14F-4D97-AF65-F5344CB8AC3E}">
        <p14:creationId xmlns:p14="http://schemas.microsoft.com/office/powerpoint/2010/main" val="3886514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0;p16">
            <a:extLst>
              <a:ext uri="{FF2B5EF4-FFF2-40B4-BE49-F238E27FC236}">
                <a16:creationId xmlns:a16="http://schemas.microsoft.com/office/drawing/2014/main" id="{5197D3E7-0EBA-41AF-90BA-6E83A612ECA6}"/>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QGIS Attribute Field Widget Types</a:t>
            </a:r>
          </a:p>
        </p:txBody>
      </p:sp>
      <p:sp>
        <p:nvSpPr>
          <p:cNvPr id="6" name="Content Placeholder 2">
            <a:extLst>
              <a:ext uri="{FF2B5EF4-FFF2-40B4-BE49-F238E27FC236}">
                <a16:creationId xmlns:a16="http://schemas.microsoft.com/office/drawing/2014/main" id="{FC160BCB-F7DA-4EEF-9608-823350F14027}"/>
              </a:ext>
            </a:extLst>
          </p:cNvPr>
          <p:cNvSpPr>
            <a:spLocks noGrp="1"/>
          </p:cNvSpPr>
          <p:nvPr>
            <p:ph idx="1"/>
          </p:nvPr>
        </p:nvSpPr>
        <p:spPr>
          <a:xfrm>
            <a:off x="2197131" y="6276689"/>
            <a:ext cx="8899501" cy="581311"/>
          </a:xfrm>
        </p:spPr>
        <p:txBody>
          <a:bodyPr/>
          <a:lstStyle/>
          <a:p>
            <a:pPr marL="0" indent="0">
              <a:buNone/>
            </a:pPr>
            <a:r>
              <a:rPr lang="en-DK" b="1" dirty="0">
                <a:solidFill>
                  <a:srgbClr val="FFFF00"/>
                </a:solidFill>
              </a:rPr>
              <a:t>https://merginmaps.com/docs/layer/settingup_forms/</a:t>
            </a:r>
          </a:p>
        </p:txBody>
      </p:sp>
      <p:pic>
        <p:nvPicPr>
          <p:cNvPr id="3" name="Picture 2">
            <a:extLst>
              <a:ext uri="{FF2B5EF4-FFF2-40B4-BE49-F238E27FC236}">
                <a16:creationId xmlns:a16="http://schemas.microsoft.com/office/drawing/2014/main" id="{28A913D2-6E30-4964-868D-D6C9CD6F491A}"/>
              </a:ext>
            </a:extLst>
          </p:cNvPr>
          <p:cNvPicPr>
            <a:picLocks noChangeAspect="1"/>
          </p:cNvPicPr>
          <p:nvPr/>
        </p:nvPicPr>
        <p:blipFill>
          <a:blip r:embed="rId3"/>
          <a:stretch>
            <a:fillRect/>
          </a:stretch>
        </p:blipFill>
        <p:spPr>
          <a:xfrm>
            <a:off x="3724871" y="1058780"/>
            <a:ext cx="4208193" cy="5046387"/>
          </a:xfrm>
          <a:prstGeom prst="rect">
            <a:avLst/>
          </a:prstGeom>
          <a:ln>
            <a:solidFill>
              <a:schemeClr val="tx1"/>
            </a:solidFill>
          </a:ln>
        </p:spPr>
      </p:pic>
    </p:spTree>
    <p:extLst>
      <p:ext uri="{BB962C8B-B14F-4D97-AF65-F5344CB8AC3E}">
        <p14:creationId xmlns:p14="http://schemas.microsoft.com/office/powerpoint/2010/main" val="12534115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A521B-EDD5-467F-9E02-1FD9F6003D87}"/>
              </a:ext>
            </a:extLst>
          </p:cNvPr>
          <p:cNvSpPr>
            <a:spLocks noGrp="1"/>
          </p:cNvSpPr>
          <p:nvPr>
            <p:ph type="title"/>
          </p:nvPr>
        </p:nvSpPr>
        <p:spPr/>
        <p:txBody>
          <a:bodyPr/>
          <a:lstStyle/>
          <a:p>
            <a:endParaRPr lang="en-DK" dirty="0"/>
          </a:p>
        </p:txBody>
      </p:sp>
      <p:graphicFrame>
        <p:nvGraphicFramePr>
          <p:cNvPr id="7" name="Table 7">
            <a:extLst>
              <a:ext uri="{FF2B5EF4-FFF2-40B4-BE49-F238E27FC236}">
                <a16:creationId xmlns:a16="http://schemas.microsoft.com/office/drawing/2014/main" id="{1EDB8941-5FBD-9855-DEA2-2AB2FCD6EBF6}"/>
              </a:ext>
            </a:extLst>
          </p:cNvPr>
          <p:cNvGraphicFramePr>
            <a:graphicFrameLocks noGrp="1"/>
          </p:cNvGraphicFramePr>
          <p:nvPr>
            <p:ph idx="1"/>
            <p:extLst>
              <p:ext uri="{D42A27DB-BD31-4B8C-83A1-F6EECF244321}">
                <p14:modId xmlns:p14="http://schemas.microsoft.com/office/powerpoint/2010/main" val="1014466180"/>
              </p:ext>
            </p:extLst>
          </p:nvPr>
        </p:nvGraphicFramePr>
        <p:xfrm>
          <a:off x="408879" y="1249680"/>
          <a:ext cx="11143785" cy="399288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853532">
                  <a:extLst>
                    <a:ext uri="{9D8B030D-6E8A-4147-A177-3AD203B41FA5}">
                      <a16:colId xmlns:a16="http://schemas.microsoft.com/office/drawing/2014/main" val="3947207070"/>
                    </a:ext>
                  </a:extLst>
                </a:gridCol>
                <a:gridCol w="3279434">
                  <a:extLst>
                    <a:ext uri="{9D8B030D-6E8A-4147-A177-3AD203B41FA5}">
                      <a16:colId xmlns:a16="http://schemas.microsoft.com/office/drawing/2014/main" val="2358781931"/>
                    </a:ext>
                  </a:extLst>
                </a:gridCol>
                <a:gridCol w="1250432">
                  <a:extLst>
                    <a:ext uri="{9D8B030D-6E8A-4147-A177-3AD203B41FA5}">
                      <a16:colId xmlns:a16="http://schemas.microsoft.com/office/drawing/2014/main" val="2509891639"/>
                    </a:ext>
                  </a:extLst>
                </a:gridCol>
                <a:gridCol w="2760387">
                  <a:extLst>
                    <a:ext uri="{9D8B030D-6E8A-4147-A177-3AD203B41FA5}">
                      <a16:colId xmlns:a16="http://schemas.microsoft.com/office/drawing/2014/main" val="576788288"/>
                    </a:ext>
                  </a:extLst>
                </a:gridCol>
              </a:tblGrid>
              <a:tr h="370840">
                <a:tc>
                  <a:txBody>
                    <a:bodyPr/>
                    <a:lstStyle/>
                    <a:p>
                      <a:pPr algn="ctr"/>
                      <a:r>
                        <a:rPr lang="en-US" sz="2800" dirty="0">
                          <a:effectLst/>
                          <a:latin typeface="+mn-lt"/>
                        </a:rPr>
                        <a:t>Variable name</a:t>
                      </a:r>
                    </a:p>
                  </a:txBody>
                  <a:tcPr anchor="ctr"/>
                </a:tc>
                <a:tc>
                  <a:txBody>
                    <a:bodyPr/>
                    <a:lstStyle/>
                    <a:p>
                      <a:pPr algn="ctr"/>
                      <a:r>
                        <a:rPr lang="en-US" sz="2800" dirty="0">
                          <a:effectLst/>
                          <a:latin typeface="+mn-lt"/>
                        </a:rPr>
                        <a:t>Sample value</a:t>
                      </a:r>
                    </a:p>
                  </a:txBody>
                  <a:tcPr anchor="ctr"/>
                </a:tc>
                <a:tc>
                  <a:txBody>
                    <a:bodyPr/>
                    <a:lstStyle/>
                    <a:p>
                      <a:pPr algn="ctr"/>
                      <a:r>
                        <a:rPr lang="en-US" sz="2800" dirty="0">
                          <a:effectLst/>
                          <a:latin typeface="+mn-lt"/>
                        </a:rPr>
                        <a:t>Scope</a:t>
                      </a:r>
                    </a:p>
                  </a:txBody>
                  <a:tcPr anchor="ctr"/>
                </a:tc>
                <a:tc>
                  <a:txBody>
                    <a:bodyPr/>
                    <a:lstStyle/>
                    <a:p>
                      <a:pPr algn="ctr"/>
                      <a:r>
                        <a:rPr lang="en-US" sz="2800" dirty="0">
                          <a:effectLst/>
                          <a:latin typeface="+mn-lt"/>
                        </a:rPr>
                        <a:t>Description</a:t>
                      </a:r>
                    </a:p>
                  </a:txBody>
                  <a:tcPr anchor="ctr"/>
                </a:tc>
                <a:extLst>
                  <a:ext uri="{0D108BD9-81ED-4DB2-BD59-A6C34878D82A}">
                    <a16:rowId xmlns:a16="http://schemas.microsoft.com/office/drawing/2014/main" val="3886157630"/>
                  </a:ext>
                </a:extLst>
              </a:tr>
              <a:tr h="370840">
                <a:tc>
                  <a:txBody>
                    <a:bodyPr/>
                    <a:lstStyle/>
                    <a:p>
                      <a:r>
                        <a:rPr lang="en-US" b="1" dirty="0">
                          <a:effectLst/>
                          <a:latin typeface="Courier New" panose="02070309020205020404" pitchFamily="49" charset="0"/>
                          <a:cs typeface="Courier New" panose="02070309020205020404" pitchFamily="49" charset="0"/>
                        </a:rPr>
                        <a:t>@mergin_username</a:t>
                      </a:r>
                    </a:p>
                  </a:txBody>
                  <a:tcPr anchor="ctr"/>
                </a:tc>
                <a:tc>
                  <a:txBody>
                    <a:bodyPr/>
                    <a:lstStyle/>
                    <a:p>
                      <a:r>
                        <a:rPr lang="en-US" b="1" dirty="0">
                          <a:effectLst/>
                          <a:latin typeface="+mn-lt"/>
                        </a:rPr>
                        <a:t>geomenke</a:t>
                      </a:r>
                    </a:p>
                  </a:txBody>
                  <a:tcPr anchor="ctr"/>
                </a:tc>
                <a:tc>
                  <a:txBody>
                    <a:bodyPr/>
                    <a:lstStyle/>
                    <a:p>
                      <a:r>
                        <a:rPr lang="en-US" b="1" dirty="0">
                          <a:effectLst/>
                          <a:latin typeface="+mn-lt"/>
                        </a:rPr>
                        <a:t>global</a:t>
                      </a:r>
                    </a:p>
                  </a:txBody>
                  <a:tcPr anchor="ctr"/>
                </a:tc>
                <a:tc>
                  <a:txBody>
                    <a:bodyPr/>
                    <a:lstStyle/>
                    <a:p>
                      <a:r>
                        <a:rPr lang="en-US" sz="1600" b="1" dirty="0">
                          <a:effectLst/>
                          <a:latin typeface="+mn-lt"/>
                        </a:rPr>
                        <a:t>Name of the user currently logged in to</a:t>
                      </a:r>
                      <a:r>
                        <a:rPr lang="en-US" sz="1600" b="1" dirty="0">
                          <a:solidFill>
                            <a:schemeClr val="tx1"/>
                          </a:solidFill>
                          <a:effectLst/>
                          <a:latin typeface="+mn-lt"/>
                        </a:rPr>
                        <a:t> </a:t>
                      </a:r>
                      <a:r>
                        <a:rPr lang="en-US" sz="1600" b="1" u="none" strike="noStrike" dirty="0">
                          <a:solidFill>
                            <a:schemeClr val="tx1"/>
                          </a:solidFill>
                          <a:effectLst/>
                          <a:latin typeface="+mn-lt"/>
                        </a:rPr>
                        <a:t>Mergin Maps</a:t>
                      </a:r>
                      <a:endParaRPr lang="en-US" sz="1600" b="1" dirty="0">
                        <a:solidFill>
                          <a:schemeClr val="tx1"/>
                        </a:solidFill>
                        <a:effectLst/>
                        <a:latin typeface="+mn-lt"/>
                      </a:endParaRPr>
                    </a:p>
                  </a:txBody>
                  <a:tcPr anchor="ctr"/>
                </a:tc>
                <a:extLst>
                  <a:ext uri="{0D108BD9-81ED-4DB2-BD59-A6C34878D82A}">
                    <a16:rowId xmlns:a16="http://schemas.microsoft.com/office/drawing/2014/main" val="4155367410"/>
                  </a:ext>
                </a:extLst>
              </a:tr>
              <a:tr h="370840">
                <a:tc>
                  <a:txBody>
                    <a:bodyPr/>
                    <a:lstStyle/>
                    <a:p>
                      <a:r>
                        <a:rPr lang="en-US" b="1" dirty="0">
                          <a:effectLst/>
                          <a:latin typeface="Courier New" panose="02070309020205020404" pitchFamily="49" charset="0"/>
                          <a:cs typeface="Courier New" panose="02070309020205020404" pitchFamily="49" charset="0"/>
                        </a:rPr>
                        <a:t>@mergin_url</a:t>
                      </a:r>
                    </a:p>
                  </a:txBody>
                  <a:tcPr anchor="ctr"/>
                </a:tc>
                <a:tc>
                  <a:txBody>
                    <a:bodyPr/>
                    <a:lstStyle/>
                    <a:p>
                      <a:r>
                        <a:rPr lang="en-US" b="1" dirty="0">
                          <a:effectLst/>
                          <a:latin typeface="+mn-lt"/>
                        </a:rPr>
                        <a:t>https://app.merginmaps.com</a:t>
                      </a:r>
                    </a:p>
                  </a:txBody>
                  <a:tcPr anchor="ctr"/>
                </a:tc>
                <a:tc>
                  <a:txBody>
                    <a:bodyPr/>
                    <a:lstStyle/>
                    <a:p>
                      <a:r>
                        <a:rPr lang="en-US" b="1" dirty="0">
                          <a:effectLst/>
                          <a:latin typeface="+mn-lt"/>
                        </a:rPr>
                        <a:t>global</a:t>
                      </a:r>
                    </a:p>
                  </a:txBody>
                  <a:tcPr anchor="ctr"/>
                </a:tc>
                <a:tc>
                  <a:txBody>
                    <a:bodyPr/>
                    <a:lstStyle/>
                    <a:p>
                      <a:r>
                        <a:rPr lang="en-US" sz="1600" b="1" dirty="0">
                          <a:effectLst/>
                          <a:latin typeface="+mn-lt"/>
                        </a:rPr>
                        <a:t>URL of the Mergin Maps service</a:t>
                      </a:r>
                    </a:p>
                  </a:txBody>
                  <a:tcPr anchor="ctr"/>
                </a:tc>
                <a:extLst>
                  <a:ext uri="{0D108BD9-81ED-4DB2-BD59-A6C34878D82A}">
                    <a16:rowId xmlns:a16="http://schemas.microsoft.com/office/drawing/2014/main" val="1862969101"/>
                  </a:ext>
                </a:extLst>
              </a:tr>
              <a:tr h="370840">
                <a:tc>
                  <a:txBody>
                    <a:bodyPr/>
                    <a:lstStyle/>
                    <a:p>
                      <a:r>
                        <a:rPr lang="en-US" b="1" dirty="0">
                          <a:effectLst/>
                          <a:latin typeface="Courier New" panose="02070309020205020404" pitchFamily="49" charset="0"/>
                          <a:cs typeface="Courier New" panose="02070309020205020404" pitchFamily="49" charset="0"/>
                        </a:rPr>
                        <a:t>@mergin_project_name</a:t>
                      </a:r>
                    </a:p>
                  </a:txBody>
                  <a:tcPr anchor="ctr"/>
                </a:tc>
                <a:tc>
                  <a:txBody>
                    <a:bodyPr/>
                    <a:lstStyle/>
                    <a:p>
                      <a:r>
                        <a:rPr lang="en-US" b="1" dirty="0">
                          <a:effectLst/>
                          <a:latin typeface="+mn-lt"/>
                        </a:rPr>
                        <a:t>Tree survey</a:t>
                      </a:r>
                    </a:p>
                  </a:txBody>
                  <a:tcPr anchor="ctr"/>
                </a:tc>
                <a:tc>
                  <a:txBody>
                    <a:bodyPr/>
                    <a:lstStyle/>
                    <a:p>
                      <a:r>
                        <a:rPr lang="en-US" b="1" dirty="0">
                          <a:effectLst/>
                          <a:latin typeface="+mn-lt"/>
                        </a:rPr>
                        <a:t>project</a:t>
                      </a:r>
                    </a:p>
                  </a:txBody>
                  <a:tcPr anchor="ctr"/>
                </a:tc>
                <a:tc>
                  <a:txBody>
                    <a:bodyPr/>
                    <a:lstStyle/>
                    <a:p>
                      <a:r>
                        <a:rPr lang="en-US" sz="1600" b="1" dirty="0">
                          <a:effectLst/>
                          <a:latin typeface="+mn-lt"/>
                        </a:rPr>
                        <a:t>Name of the active Mergin Maps project</a:t>
                      </a:r>
                    </a:p>
                  </a:txBody>
                  <a:tcPr anchor="ctr"/>
                </a:tc>
                <a:extLst>
                  <a:ext uri="{0D108BD9-81ED-4DB2-BD59-A6C34878D82A}">
                    <a16:rowId xmlns:a16="http://schemas.microsoft.com/office/drawing/2014/main" val="891451221"/>
                  </a:ext>
                </a:extLst>
              </a:tr>
              <a:tr h="370840">
                <a:tc>
                  <a:txBody>
                    <a:bodyPr/>
                    <a:lstStyle/>
                    <a:p>
                      <a:r>
                        <a:rPr lang="en-US" b="1" dirty="0">
                          <a:effectLst/>
                          <a:latin typeface="Courier New" panose="02070309020205020404" pitchFamily="49" charset="0"/>
                          <a:cs typeface="Courier New" panose="02070309020205020404" pitchFamily="49" charset="0"/>
                        </a:rPr>
                        <a:t>@mergin_project_owner</a:t>
                      </a:r>
                    </a:p>
                  </a:txBody>
                  <a:tcPr anchor="ctr"/>
                </a:tc>
                <a:tc>
                  <a:txBody>
                    <a:bodyPr/>
                    <a:lstStyle/>
                    <a:p>
                      <a:r>
                        <a:rPr lang="en-US" b="1" dirty="0">
                          <a:effectLst/>
                          <a:latin typeface="+mn-lt"/>
                        </a:rPr>
                        <a:t>geomenke</a:t>
                      </a:r>
                    </a:p>
                  </a:txBody>
                  <a:tcPr anchor="ctr"/>
                </a:tc>
                <a:tc>
                  <a:txBody>
                    <a:bodyPr/>
                    <a:lstStyle/>
                    <a:p>
                      <a:r>
                        <a:rPr lang="en-US" b="1" dirty="0">
                          <a:effectLst/>
                          <a:latin typeface="+mn-lt"/>
                        </a:rPr>
                        <a:t>project</a:t>
                      </a:r>
                    </a:p>
                  </a:txBody>
                  <a:tcPr anchor="ctr"/>
                </a:tc>
                <a:tc>
                  <a:txBody>
                    <a:bodyPr/>
                    <a:lstStyle/>
                    <a:p>
                      <a:r>
                        <a:rPr lang="en-US" sz="1600" b="1" dirty="0">
                          <a:effectLst/>
                          <a:latin typeface="+mn-lt"/>
                        </a:rPr>
                        <a:t>Name of the owner of the active project</a:t>
                      </a:r>
                    </a:p>
                  </a:txBody>
                  <a:tcPr anchor="ctr"/>
                </a:tc>
                <a:extLst>
                  <a:ext uri="{0D108BD9-81ED-4DB2-BD59-A6C34878D82A}">
                    <a16:rowId xmlns:a16="http://schemas.microsoft.com/office/drawing/2014/main" val="2036620085"/>
                  </a:ext>
                </a:extLst>
              </a:tr>
              <a:tr h="370840">
                <a:tc>
                  <a:txBody>
                    <a:bodyPr/>
                    <a:lstStyle/>
                    <a:p>
                      <a:r>
                        <a:rPr lang="en-US" b="1" dirty="0">
                          <a:effectLst/>
                          <a:latin typeface="Courier New" panose="02070309020205020404" pitchFamily="49" charset="0"/>
                          <a:cs typeface="Courier New" panose="02070309020205020404" pitchFamily="49" charset="0"/>
                        </a:rPr>
                        <a:t>@mergin_project_full_name</a:t>
                      </a:r>
                    </a:p>
                  </a:txBody>
                  <a:tcPr anchor="ctr"/>
                </a:tc>
                <a:tc>
                  <a:txBody>
                    <a:bodyPr/>
                    <a:lstStyle/>
                    <a:p>
                      <a:r>
                        <a:rPr lang="en-US" b="1" dirty="0">
                          <a:effectLst/>
                          <a:latin typeface="+mn-lt"/>
                        </a:rPr>
                        <a:t>geomenke/Tree survey</a:t>
                      </a:r>
                    </a:p>
                  </a:txBody>
                  <a:tcPr anchor="ctr"/>
                </a:tc>
                <a:tc>
                  <a:txBody>
                    <a:bodyPr/>
                    <a:lstStyle/>
                    <a:p>
                      <a:r>
                        <a:rPr lang="en-US" b="1">
                          <a:effectLst/>
                          <a:latin typeface="+mn-lt"/>
                        </a:rPr>
                        <a:t>project</a:t>
                      </a:r>
                    </a:p>
                  </a:txBody>
                  <a:tcPr anchor="ctr"/>
                </a:tc>
                <a:tc>
                  <a:txBody>
                    <a:bodyPr/>
                    <a:lstStyle/>
                    <a:p>
                      <a:r>
                        <a:rPr lang="en-US" sz="1600" b="1" dirty="0">
                          <a:effectLst/>
                          <a:latin typeface="+mn-lt"/>
                        </a:rPr>
                        <a:t>Owner and project name joined with a forward slash</a:t>
                      </a:r>
                    </a:p>
                  </a:txBody>
                  <a:tcPr anchor="ctr"/>
                </a:tc>
                <a:extLst>
                  <a:ext uri="{0D108BD9-81ED-4DB2-BD59-A6C34878D82A}">
                    <a16:rowId xmlns:a16="http://schemas.microsoft.com/office/drawing/2014/main" val="1879853923"/>
                  </a:ext>
                </a:extLst>
              </a:tr>
              <a:tr h="370840">
                <a:tc>
                  <a:txBody>
                    <a:bodyPr/>
                    <a:lstStyle/>
                    <a:p>
                      <a:r>
                        <a:rPr lang="en-US" b="1" dirty="0">
                          <a:effectLst/>
                          <a:latin typeface="Courier New" panose="02070309020205020404" pitchFamily="49" charset="0"/>
                          <a:cs typeface="Courier New" panose="02070309020205020404" pitchFamily="49" charset="0"/>
                        </a:rPr>
                        <a:t>@mergin_project_version</a:t>
                      </a:r>
                    </a:p>
                  </a:txBody>
                  <a:tcPr anchor="ctr"/>
                </a:tc>
                <a:tc>
                  <a:txBody>
                    <a:bodyPr/>
                    <a:lstStyle/>
                    <a:p>
                      <a:r>
                        <a:rPr lang="en-US" b="1" dirty="0">
                          <a:effectLst/>
                          <a:latin typeface="+mn-lt"/>
                        </a:rPr>
                        <a:t>12</a:t>
                      </a:r>
                      <a:endParaRPr lang="en-DK" b="1" dirty="0">
                        <a:effectLst/>
                        <a:latin typeface="+mn-lt"/>
                      </a:endParaRPr>
                    </a:p>
                  </a:txBody>
                  <a:tcPr anchor="ctr"/>
                </a:tc>
                <a:tc>
                  <a:txBody>
                    <a:bodyPr/>
                    <a:lstStyle/>
                    <a:p>
                      <a:r>
                        <a:rPr lang="en-US" b="1">
                          <a:effectLst/>
                          <a:latin typeface="+mn-lt"/>
                        </a:rPr>
                        <a:t>project</a:t>
                      </a:r>
                    </a:p>
                  </a:txBody>
                  <a:tcPr anchor="ctr"/>
                </a:tc>
                <a:tc>
                  <a:txBody>
                    <a:bodyPr/>
                    <a:lstStyle/>
                    <a:p>
                      <a:r>
                        <a:rPr lang="en-US" sz="1600" b="1" dirty="0">
                          <a:effectLst/>
                          <a:latin typeface="+mn-lt"/>
                        </a:rPr>
                        <a:t>Current version of the active project</a:t>
                      </a:r>
                    </a:p>
                  </a:txBody>
                  <a:tcPr anchor="ctr"/>
                </a:tc>
                <a:extLst>
                  <a:ext uri="{0D108BD9-81ED-4DB2-BD59-A6C34878D82A}">
                    <a16:rowId xmlns:a16="http://schemas.microsoft.com/office/drawing/2014/main" val="1376718913"/>
                  </a:ext>
                </a:extLst>
              </a:tr>
            </a:tbl>
          </a:graphicData>
        </a:graphic>
      </p:graphicFrame>
      <p:sp>
        <p:nvSpPr>
          <p:cNvPr id="10" name="Google Shape;80;p16">
            <a:extLst>
              <a:ext uri="{FF2B5EF4-FFF2-40B4-BE49-F238E27FC236}">
                <a16:creationId xmlns:a16="http://schemas.microsoft.com/office/drawing/2014/main" id="{5F62ABCD-1B2D-4ACF-8B1F-50EE8C6B4A53}"/>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Optional Mergin Maps Variables</a:t>
            </a:r>
          </a:p>
        </p:txBody>
      </p:sp>
      <p:sp>
        <p:nvSpPr>
          <p:cNvPr id="6" name="TextBox 5">
            <a:extLst>
              <a:ext uri="{FF2B5EF4-FFF2-40B4-BE49-F238E27FC236}">
                <a16:creationId xmlns:a16="http://schemas.microsoft.com/office/drawing/2014/main" id="{57383351-2436-EEE4-4D08-13D087C9633B}"/>
              </a:ext>
            </a:extLst>
          </p:cNvPr>
          <p:cNvSpPr txBox="1"/>
          <p:nvPr/>
        </p:nvSpPr>
        <p:spPr>
          <a:xfrm>
            <a:off x="1951463" y="6231263"/>
            <a:ext cx="8880088" cy="523220"/>
          </a:xfrm>
          <a:prstGeom prst="rect">
            <a:avLst/>
          </a:prstGeom>
          <a:noFill/>
        </p:spPr>
        <p:txBody>
          <a:bodyPr wrap="square">
            <a:spAutoFit/>
          </a:bodyPr>
          <a:lstStyle/>
          <a:p>
            <a:r>
              <a:rPr lang="en-DK" sz="2800" b="1" dirty="0">
                <a:solidFill>
                  <a:srgbClr val="FFFF00"/>
                </a:solidFill>
              </a:rPr>
              <a:t>https://merginmaps.com/docs/layer/plugin-variables/</a:t>
            </a:r>
          </a:p>
        </p:txBody>
      </p:sp>
    </p:spTree>
    <p:extLst>
      <p:ext uri="{BB962C8B-B14F-4D97-AF65-F5344CB8AC3E}">
        <p14:creationId xmlns:p14="http://schemas.microsoft.com/office/powerpoint/2010/main" val="25545874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8E373E0-4A49-E410-4A06-BB129A402FF6}"/>
              </a:ext>
            </a:extLst>
          </p:cNvPr>
          <p:cNvPicPr>
            <a:picLocks noChangeAspect="1"/>
          </p:cNvPicPr>
          <p:nvPr/>
        </p:nvPicPr>
        <p:blipFill>
          <a:blip r:embed="rId3"/>
          <a:stretch>
            <a:fillRect/>
          </a:stretch>
        </p:blipFill>
        <p:spPr>
          <a:xfrm>
            <a:off x="178295" y="952500"/>
            <a:ext cx="6832106" cy="5162235"/>
          </a:xfrm>
          <a:prstGeom prst="rect">
            <a:avLst/>
          </a:prstGeom>
        </p:spPr>
      </p:pic>
      <p:sp>
        <p:nvSpPr>
          <p:cNvPr id="3" name="Content Placeholder 2">
            <a:extLst>
              <a:ext uri="{FF2B5EF4-FFF2-40B4-BE49-F238E27FC236}">
                <a16:creationId xmlns:a16="http://schemas.microsoft.com/office/drawing/2014/main" id="{77791C85-AA32-4790-A29D-9BF9600F055B}"/>
              </a:ext>
            </a:extLst>
          </p:cNvPr>
          <p:cNvSpPr>
            <a:spLocks noGrp="1"/>
          </p:cNvSpPr>
          <p:nvPr>
            <p:ph idx="1"/>
          </p:nvPr>
        </p:nvSpPr>
        <p:spPr>
          <a:xfrm>
            <a:off x="1050380" y="6270621"/>
            <a:ext cx="10515600" cy="952500"/>
          </a:xfrm>
        </p:spPr>
        <p:txBody>
          <a:bodyPr>
            <a:normAutofit/>
          </a:bodyPr>
          <a:lstStyle/>
          <a:p>
            <a:pPr marL="0" indent="0" algn="ctr">
              <a:buNone/>
            </a:pPr>
            <a:r>
              <a:rPr lang="en-US" b="1" dirty="0">
                <a:solidFill>
                  <a:srgbClr val="FFFF00"/>
                </a:solidFill>
              </a:rPr>
              <a:t>https://merginmaps.com/docs/layer/position_variables/</a:t>
            </a:r>
            <a:endParaRPr lang="en-US" sz="4400" b="1" dirty="0">
              <a:solidFill>
                <a:srgbClr val="FFFF00"/>
              </a:solidFill>
              <a:latin typeface="+mn-lt"/>
              <a:cs typeface="Courier New" panose="02070309020205020404" pitchFamily="49" charset="0"/>
              <a:sym typeface="Wingdings" panose="05000000000000000000" pitchFamily="2" charset="2"/>
            </a:endParaRPr>
          </a:p>
        </p:txBody>
      </p:sp>
      <p:sp>
        <p:nvSpPr>
          <p:cNvPr id="4" name="Google Shape;80;p16">
            <a:extLst>
              <a:ext uri="{FF2B5EF4-FFF2-40B4-BE49-F238E27FC236}">
                <a16:creationId xmlns:a16="http://schemas.microsoft.com/office/drawing/2014/main" id="{1D9B2C36-4EBA-4705-8F2A-1996905D4F79}"/>
              </a:ext>
            </a:extLst>
          </p:cNvPr>
          <p:cNvSpPr txBox="1">
            <a:spLocks/>
          </p:cNvSpPr>
          <p:nvPr/>
        </p:nvSpPr>
        <p:spPr>
          <a:xfrm>
            <a:off x="0" y="0"/>
            <a:ext cx="12191999" cy="9525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Optional MM Input Position Variables</a:t>
            </a:r>
          </a:p>
        </p:txBody>
      </p:sp>
      <p:sp>
        <p:nvSpPr>
          <p:cNvPr id="9" name="Rectangle 8">
            <a:extLst>
              <a:ext uri="{FF2B5EF4-FFF2-40B4-BE49-F238E27FC236}">
                <a16:creationId xmlns:a16="http://schemas.microsoft.com/office/drawing/2014/main" id="{2ABEB3D0-4D0B-8723-DC3C-ABBF50214820}"/>
              </a:ext>
            </a:extLst>
          </p:cNvPr>
          <p:cNvSpPr/>
          <p:nvPr/>
        </p:nvSpPr>
        <p:spPr>
          <a:xfrm>
            <a:off x="326977" y="3907436"/>
            <a:ext cx="6006916" cy="44897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pic>
        <p:nvPicPr>
          <p:cNvPr id="15" name="Picture 14">
            <a:extLst>
              <a:ext uri="{FF2B5EF4-FFF2-40B4-BE49-F238E27FC236}">
                <a16:creationId xmlns:a16="http://schemas.microsoft.com/office/drawing/2014/main" id="{60A0FD32-5858-88C1-5D55-54BD08B2D71D}"/>
              </a:ext>
            </a:extLst>
          </p:cNvPr>
          <p:cNvPicPr>
            <a:picLocks noChangeAspect="1"/>
          </p:cNvPicPr>
          <p:nvPr/>
        </p:nvPicPr>
        <p:blipFill>
          <a:blip r:embed="rId4"/>
          <a:stretch>
            <a:fillRect/>
          </a:stretch>
        </p:blipFill>
        <p:spPr>
          <a:xfrm>
            <a:off x="7281779" y="1957427"/>
            <a:ext cx="4828571" cy="3152381"/>
          </a:xfrm>
          <a:prstGeom prst="rect">
            <a:avLst/>
          </a:prstGeom>
        </p:spPr>
      </p:pic>
    </p:spTree>
    <p:extLst>
      <p:ext uri="{BB962C8B-B14F-4D97-AF65-F5344CB8AC3E}">
        <p14:creationId xmlns:p14="http://schemas.microsoft.com/office/powerpoint/2010/main" val="2392194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fontScale="70000" lnSpcReduction="20000"/>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Field Widgets: Layer Properties </a:t>
            </a:r>
            <a:r>
              <a:rPr lang="en-GB" sz="5400" b="1" dirty="0">
                <a:ln w="3200">
                  <a:noFill/>
                  <a:prstDash val="solid"/>
                  <a:round/>
                </a:ln>
                <a:solidFill>
                  <a:schemeClr val="bg1"/>
                </a:solidFill>
                <a:latin typeface="Agrandir" panose="00000500000000000000" pitchFamily="50" charset="0"/>
                <a:sym typeface="Wingdings" panose="05000000000000000000" pitchFamily="2" charset="2"/>
              </a:rPr>
              <a:t> Attributes Form</a:t>
            </a:r>
            <a:endParaRPr lang="en-GB" sz="5400" b="1" dirty="0">
              <a:ln w="3200">
                <a:noFill/>
                <a:prstDash val="solid"/>
                <a:round/>
              </a:ln>
              <a:solidFill>
                <a:schemeClr val="bg1"/>
              </a:solidFill>
              <a:latin typeface="Agrandir" panose="00000500000000000000" pitchFamily="50" charset="0"/>
              <a:sym typeface="Corbel"/>
            </a:endParaRP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a:xfrm>
            <a:off x="907774" y="1090129"/>
            <a:ext cx="10515600" cy="4351338"/>
          </a:xfrm>
        </p:spPr>
        <p:txBody>
          <a:bodyPr>
            <a:normAutofit/>
          </a:bodyPr>
          <a:lstStyle/>
          <a:p>
            <a:pPr marL="0" indent="0" fontAlgn="base">
              <a:spcBef>
                <a:spcPts val="0"/>
              </a:spcBef>
              <a:buNone/>
            </a:pPr>
            <a:endParaRPr lang="en-US" sz="3200" b="0" i="0" u="none" strike="noStrike" dirty="0">
              <a:solidFill>
                <a:srgbClr val="000000"/>
              </a:solidFill>
              <a:effectLst/>
              <a:latin typeface="Arial" panose="020B0604020202020204" pitchFamily="34" charset="0"/>
            </a:endParaRPr>
          </a:p>
        </p:txBody>
      </p:sp>
      <p:graphicFrame>
        <p:nvGraphicFramePr>
          <p:cNvPr id="2" name="Table 2">
            <a:extLst>
              <a:ext uri="{FF2B5EF4-FFF2-40B4-BE49-F238E27FC236}">
                <a16:creationId xmlns:a16="http://schemas.microsoft.com/office/drawing/2014/main" id="{087D83C7-C886-A719-416D-B15C1675776F}"/>
              </a:ext>
            </a:extLst>
          </p:cNvPr>
          <p:cNvGraphicFramePr>
            <a:graphicFrameLocks noGrp="1"/>
          </p:cNvGraphicFramePr>
          <p:nvPr>
            <p:extLst>
              <p:ext uri="{D42A27DB-BD31-4B8C-83A1-F6EECF244321}">
                <p14:modId xmlns:p14="http://schemas.microsoft.com/office/powerpoint/2010/main" val="4046779025"/>
              </p:ext>
            </p:extLst>
          </p:nvPr>
        </p:nvGraphicFramePr>
        <p:xfrm>
          <a:off x="211095" y="1090129"/>
          <a:ext cx="11769810" cy="5156200"/>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2296808">
                  <a:extLst>
                    <a:ext uri="{9D8B030D-6E8A-4147-A177-3AD203B41FA5}">
                      <a16:colId xmlns:a16="http://schemas.microsoft.com/office/drawing/2014/main" val="3090871893"/>
                    </a:ext>
                  </a:extLst>
                </a:gridCol>
                <a:gridCol w="1634247">
                  <a:extLst>
                    <a:ext uri="{9D8B030D-6E8A-4147-A177-3AD203B41FA5}">
                      <a16:colId xmlns:a16="http://schemas.microsoft.com/office/drawing/2014/main" val="3660837231"/>
                    </a:ext>
                  </a:extLst>
                </a:gridCol>
                <a:gridCol w="758757">
                  <a:extLst>
                    <a:ext uri="{9D8B030D-6E8A-4147-A177-3AD203B41FA5}">
                      <a16:colId xmlns:a16="http://schemas.microsoft.com/office/drawing/2014/main" val="2650768156"/>
                    </a:ext>
                  </a:extLst>
                </a:gridCol>
                <a:gridCol w="4562272">
                  <a:extLst>
                    <a:ext uri="{9D8B030D-6E8A-4147-A177-3AD203B41FA5}">
                      <a16:colId xmlns:a16="http://schemas.microsoft.com/office/drawing/2014/main" val="3022582716"/>
                    </a:ext>
                  </a:extLst>
                </a:gridCol>
                <a:gridCol w="2517726">
                  <a:extLst>
                    <a:ext uri="{9D8B030D-6E8A-4147-A177-3AD203B41FA5}">
                      <a16:colId xmlns:a16="http://schemas.microsoft.com/office/drawing/2014/main" val="230368949"/>
                    </a:ext>
                  </a:extLst>
                </a:gridCol>
              </a:tblGrid>
              <a:tr h="370840">
                <a:tc>
                  <a:txBody>
                    <a:bodyPr/>
                    <a:lstStyle/>
                    <a:p>
                      <a:pPr algn="ctr"/>
                      <a:r>
                        <a:rPr lang="da-DK" sz="2200" dirty="0"/>
                        <a:t>Field</a:t>
                      </a:r>
                      <a:endParaRPr lang="en-DK" sz="2200" dirty="0"/>
                    </a:p>
                  </a:txBody>
                  <a:tcPr/>
                </a:tc>
                <a:tc>
                  <a:txBody>
                    <a:bodyPr/>
                    <a:lstStyle/>
                    <a:p>
                      <a:pPr algn="ctr"/>
                      <a:r>
                        <a:rPr lang="da-DK" sz="2200" dirty="0"/>
                        <a:t>Widget type</a:t>
                      </a:r>
                      <a:endParaRPr lang="en-DK" sz="2200" dirty="0"/>
                    </a:p>
                  </a:txBody>
                  <a:tcPr/>
                </a:tc>
                <a:tc>
                  <a:txBody>
                    <a:bodyPr/>
                    <a:lstStyle/>
                    <a:p>
                      <a:pPr algn="ctr"/>
                      <a:r>
                        <a:rPr lang="da-DK" sz="2200" dirty="0"/>
                        <a:t>Alias</a:t>
                      </a:r>
                      <a:endParaRPr lang="en-DK" sz="2200" dirty="0"/>
                    </a:p>
                  </a:txBody>
                  <a:tcPr/>
                </a:tc>
                <a:tc>
                  <a:txBody>
                    <a:bodyPr/>
                    <a:lstStyle/>
                    <a:p>
                      <a:pPr algn="ctr"/>
                      <a:r>
                        <a:rPr lang="da-DK" sz="2200" dirty="0"/>
                        <a:t>Other Settings</a:t>
                      </a:r>
                      <a:endParaRPr lang="en-DK" sz="2200" dirty="0"/>
                    </a:p>
                  </a:txBody>
                  <a:tcPr/>
                </a:tc>
                <a:tc>
                  <a:txBody>
                    <a:bodyPr/>
                    <a:lstStyle/>
                    <a:p>
                      <a:pPr algn="ctr"/>
                      <a:r>
                        <a:rPr lang="da-DK" sz="2200" dirty="0"/>
                        <a:t>More Settings</a:t>
                      </a:r>
                      <a:endParaRPr lang="en-DK" sz="2200" dirty="0"/>
                    </a:p>
                  </a:txBody>
                  <a:tcPr/>
                </a:tc>
                <a:extLst>
                  <a:ext uri="{0D108BD9-81ED-4DB2-BD59-A6C34878D82A}">
                    <a16:rowId xmlns:a16="http://schemas.microsoft.com/office/drawing/2014/main" val="4151036753"/>
                  </a:ext>
                </a:extLst>
              </a:tr>
              <a:tr h="370840">
                <a:tc>
                  <a:txBody>
                    <a:bodyPr/>
                    <a:lstStyle/>
                    <a:p>
                      <a:pPr algn="ctr"/>
                      <a:r>
                        <a:rPr lang="da-DK" b="1" dirty="0">
                          <a:latin typeface="Courier New" panose="02070309020205020404" pitchFamily="49" charset="0"/>
                          <a:cs typeface="Courier New" panose="02070309020205020404" pitchFamily="49" charset="0"/>
                        </a:rPr>
                        <a:t>fid</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Hidden</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nchor="ctr"/>
                </a:tc>
                <a:tc>
                  <a:txBody>
                    <a:bodyPr/>
                    <a:lstStyle/>
                    <a:p>
                      <a:pPr algn="ctr"/>
                      <a:endParaRPr lang="en-DK" dirty="0">
                        <a:latin typeface="Courier New" panose="02070309020205020404" pitchFamily="49" charset="0"/>
                        <a:cs typeface="Courier New" panose="02070309020205020404" pitchFamily="49" charset="0"/>
                      </a:endParaRPr>
                    </a:p>
                  </a:txBody>
                  <a:tcPr anchor="ctr"/>
                </a:tc>
                <a:tc>
                  <a:txBody>
                    <a:bodyPr/>
                    <a:lstStyle/>
                    <a:p>
                      <a:pPr algn="ctr"/>
                      <a:endParaRPr lang="en-DK"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137550560"/>
                  </a:ext>
                </a:extLst>
              </a:tr>
              <a:tr h="370840">
                <a:tc>
                  <a:txBody>
                    <a:bodyPr/>
                    <a:lstStyle/>
                    <a:p>
                      <a:pPr algn="ctr"/>
                      <a:r>
                        <a:rPr lang="da-DK" b="1" dirty="0">
                          <a:latin typeface="Courier New" panose="02070309020205020404" pitchFamily="49" charset="0"/>
                          <a:cs typeface="Courier New" panose="02070309020205020404" pitchFamily="49" charset="0"/>
                        </a:rPr>
                        <a:t>tree_species</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Text</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latin typeface="Courier New" panose="02070309020205020404" pitchFamily="49" charset="0"/>
                          <a:cs typeface="Courier New" panose="02070309020205020404" pitchFamily="49" charset="0"/>
                        </a:rPr>
                        <a:t>Option to enter a default value</a:t>
                      </a:r>
                      <a:endParaRPr lang="en-DK" b="1" dirty="0">
                        <a:latin typeface="Courier New" panose="02070309020205020404" pitchFamily="49" charset="0"/>
                        <a:cs typeface="Courier New" panose="02070309020205020404" pitchFamily="49" charset="0"/>
                      </a:endParaRPr>
                    </a:p>
                  </a:txBody>
                  <a:tcPr anchor="ctr"/>
                </a:tc>
                <a:tc>
                  <a:txBody>
                    <a:bodyPr/>
                    <a:lstStyle/>
                    <a:p>
                      <a:pPr algn="ctr"/>
                      <a:endParaRPr lang="en-DK" b="1"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993054872"/>
                  </a:ext>
                </a:extLst>
              </a:tr>
              <a:tr h="370840">
                <a:tc>
                  <a:txBody>
                    <a:bodyPr/>
                    <a:lstStyle/>
                    <a:p>
                      <a:pPr algn="ctr"/>
                      <a:r>
                        <a:rPr lang="da-DK" b="1" dirty="0">
                          <a:latin typeface="Courier New" panose="02070309020205020404" pitchFamily="49" charset="0"/>
                          <a:cs typeface="Courier New" panose="02070309020205020404" pitchFamily="49" charset="0"/>
                        </a:rPr>
                        <a:t>tree_type</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Value Map</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latin typeface="Courier New" panose="02070309020205020404" pitchFamily="49" charset="0"/>
                          <a:cs typeface="Courier New" panose="02070309020205020404" pitchFamily="49" charset="0"/>
                        </a:rPr>
                        <a:t>Enter </a:t>
                      </a:r>
                      <a:r>
                        <a:rPr lang="da-DK" b="1" dirty="0">
                          <a:latin typeface="Courier New" panose="02070309020205020404" pitchFamily="49" charset="0"/>
                          <a:cs typeface="Courier New" panose="02070309020205020404" pitchFamily="49" charset="0"/>
                        </a:rPr>
                        <a:t>Values</a:t>
                      </a:r>
                      <a:r>
                        <a:rPr lang="da-DK" dirty="0">
                          <a:latin typeface="Courier New" panose="02070309020205020404" pitchFamily="49" charset="0"/>
                          <a:cs typeface="Courier New" panose="02070309020205020404" pitchFamily="49" charset="0"/>
                        </a:rPr>
                        <a:t> &amp; </a:t>
                      </a:r>
                      <a:r>
                        <a:rPr lang="da-DK" b="1" dirty="0">
                          <a:latin typeface="Courier New" panose="02070309020205020404" pitchFamily="49" charset="0"/>
                          <a:cs typeface="Courier New" panose="02070309020205020404" pitchFamily="49" charset="0"/>
                        </a:rPr>
                        <a:t>Descriptions</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en-US" sz="1600" b="1" dirty="0" err="1">
                          <a:latin typeface="Courier New" panose="02070309020205020404" pitchFamily="49" charset="0"/>
                          <a:cs typeface="Courier New" panose="02070309020205020404" pitchFamily="49" charset="0"/>
                        </a:rPr>
                        <a:t>Deciduous|Evergreen</a:t>
                      </a:r>
                      <a:endParaRPr lang="en-DK" sz="1600" b="1"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4175139006"/>
                  </a:ext>
                </a:extLst>
              </a:tr>
              <a:tr h="370840">
                <a:tc>
                  <a:txBody>
                    <a:bodyPr/>
                    <a:lstStyle/>
                    <a:p>
                      <a:pPr algn="ctr"/>
                      <a:r>
                        <a:rPr lang="da-DK" b="1" dirty="0">
                          <a:latin typeface="Courier New" panose="02070309020205020404" pitchFamily="49" charset="0"/>
                          <a:cs typeface="Courier New" panose="02070309020205020404" pitchFamily="49" charset="0"/>
                        </a:rPr>
                        <a:t>fruit_tree</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Checkbox</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nchor="ctr"/>
                </a:tc>
                <a:tc>
                  <a:txBody>
                    <a:bodyPr/>
                    <a:lstStyle/>
                    <a:p>
                      <a:pPr algn="ctr"/>
                      <a:endParaRPr lang="en-DK" b="1" dirty="0">
                        <a:latin typeface="Courier New" panose="02070309020205020404" pitchFamily="49" charset="0"/>
                        <a:cs typeface="Courier New" panose="02070309020205020404" pitchFamily="49" charset="0"/>
                      </a:endParaRPr>
                    </a:p>
                  </a:txBody>
                  <a:tcPr anchor="ctr"/>
                </a:tc>
                <a:tc>
                  <a:txBody>
                    <a:bodyPr/>
                    <a:lstStyle/>
                    <a:p>
                      <a:pPr algn="ctr"/>
                      <a:endParaRPr lang="en-DK"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2589395011"/>
                  </a:ext>
                </a:extLst>
              </a:tr>
              <a:tr h="370840">
                <a:tc>
                  <a:txBody>
                    <a:bodyPr/>
                    <a:lstStyle/>
                    <a:p>
                      <a:pPr algn="ctr"/>
                      <a:r>
                        <a:rPr lang="da-DK" b="1" dirty="0">
                          <a:latin typeface="Courier New" panose="02070309020205020404" pitchFamily="49" charset="0"/>
                          <a:cs typeface="Courier New" panose="02070309020205020404" pitchFamily="49" charset="0"/>
                        </a:rPr>
                        <a:t>circumference</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Range</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Editable, Slider or Dial</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sz="1600" b="1" dirty="0">
                          <a:latin typeface="Courier New" panose="02070309020205020404" pitchFamily="49" charset="0"/>
                          <a:cs typeface="Courier New" panose="02070309020205020404" pitchFamily="49" charset="0"/>
                        </a:rPr>
                        <a:t>Min (5), Max (1000) &amp; Step (0.5)</a:t>
                      </a:r>
                      <a:endParaRPr lang="en-DK" sz="1600" b="1"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1322654718"/>
                  </a:ext>
                </a:extLst>
              </a:tr>
              <a:tr h="0">
                <a:tc>
                  <a:txBody>
                    <a:bodyPr/>
                    <a:lstStyle/>
                    <a:p>
                      <a:pPr algn="ctr"/>
                      <a:r>
                        <a:rPr lang="da-DK" b="1" dirty="0">
                          <a:latin typeface="Courier New" panose="02070309020205020404" pitchFamily="49" charset="0"/>
                          <a:cs typeface="Courier New" panose="02070309020205020404" pitchFamily="49" charset="0"/>
                        </a:rPr>
                        <a:t>photograph</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Attachment</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latin typeface="Courier New" panose="02070309020205020404" pitchFamily="49" charset="0"/>
                          <a:cs typeface="Courier New" panose="02070309020205020404" pitchFamily="49" charset="0"/>
                        </a:rPr>
                        <a:t>Store path as: </a:t>
                      </a:r>
                      <a:r>
                        <a:rPr lang="da-DK" b="1" dirty="0">
                          <a:latin typeface="Courier New" panose="02070309020205020404" pitchFamily="49" charset="0"/>
                          <a:cs typeface="Courier New" panose="02070309020205020404" pitchFamily="49" charset="0"/>
                        </a:rPr>
                        <a:t>Relative to project path</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Integrated Document Viewer </a:t>
                      </a:r>
                      <a:r>
                        <a:rPr lang="da-DK" b="1" dirty="0">
                          <a:latin typeface="Courier New" panose="02070309020205020404" pitchFamily="49" charset="0"/>
                          <a:cs typeface="Courier New" panose="02070309020205020404" pitchFamily="49" charset="0"/>
                          <a:sym typeface="Wingdings" panose="05000000000000000000" pitchFamily="2" charset="2"/>
                        </a:rPr>
                        <a:t> Image</a:t>
                      </a:r>
                      <a:endParaRPr lang="en-DK" b="1" dirty="0">
                        <a:latin typeface="Courier New" panose="02070309020205020404" pitchFamily="49" charset="0"/>
                        <a:cs typeface="Courier New" panose="02070309020205020404" pitchFamily="49" charset="0"/>
                      </a:endParaRPr>
                    </a:p>
                  </a:txBody>
                  <a:tcPr anchor="ctr"/>
                </a:tc>
                <a:extLst>
                  <a:ext uri="{0D108BD9-81ED-4DB2-BD59-A6C34878D82A}">
                    <a16:rowId xmlns:a16="http://schemas.microsoft.com/office/drawing/2014/main" val="3910104039"/>
                  </a:ext>
                </a:extLst>
              </a:tr>
              <a:tr h="370840">
                <a:tc>
                  <a:txBody>
                    <a:bodyPr/>
                    <a:lstStyle/>
                    <a:p>
                      <a:pPr algn="ctr"/>
                      <a:r>
                        <a:rPr lang="da-DK" b="1" dirty="0">
                          <a:latin typeface="Courier New" panose="02070309020205020404" pitchFamily="49" charset="0"/>
                          <a:cs typeface="Courier New" panose="02070309020205020404" pitchFamily="49" charset="0"/>
                        </a:rPr>
                        <a:t>gps_accuracy</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Hidden</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a-DK" dirty="0">
                          <a:latin typeface="Courier New" panose="02070309020205020404" pitchFamily="49" charset="0"/>
                          <a:cs typeface="Courier New" panose="02070309020205020404" pitchFamily="49" charset="0"/>
                        </a:rPr>
                        <a:t>Default value: </a:t>
                      </a:r>
                      <a:r>
                        <a:rPr lang="da-DK" b="1" dirty="0">
                          <a:latin typeface="Courier New" panose="02070309020205020404" pitchFamily="49" charset="0"/>
                          <a:cs typeface="Courier New" panose="02070309020205020404" pitchFamily="49" charset="0"/>
                        </a:rPr>
                        <a:t>@position_horizontal_accuracy</a:t>
                      </a:r>
                      <a:endParaRPr lang="en-DK" b="1" dirty="0">
                        <a:latin typeface="Courier New" panose="02070309020205020404" pitchFamily="49" charset="0"/>
                        <a:cs typeface="Courier New" panose="02070309020205020404" pitchFamily="49" charset="0"/>
                      </a:endParaRPr>
                    </a:p>
                  </a:txBody>
                  <a:tcPr anchor="ctr"/>
                </a:tc>
                <a:tc>
                  <a:txBody>
                    <a:bodyPr/>
                    <a:lstStyle/>
                    <a:p>
                      <a:pPr algn="ctr"/>
                      <a:endParaRPr lang="en-DK"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1407991116"/>
                  </a:ext>
                </a:extLst>
              </a:tr>
              <a:tr h="370840">
                <a:tc>
                  <a:txBody>
                    <a:bodyPr/>
                    <a:lstStyle/>
                    <a:p>
                      <a:pPr algn="ctr"/>
                      <a:r>
                        <a:rPr lang="da-DK" b="1" dirty="0">
                          <a:latin typeface="Courier New" panose="02070309020205020404" pitchFamily="49" charset="0"/>
                          <a:cs typeface="Courier New" panose="02070309020205020404" pitchFamily="49" charset="0"/>
                        </a:rPr>
                        <a:t>date</a:t>
                      </a:r>
                      <a:endParaRPr lang="en-DK" b="1" dirty="0">
                        <a:latin typeface="Courier New" panose="02070309020205020404" pitchFamily="49" charset="0"/>
                        <a:cs typeface="Courier New" panose="02070309020205020404" pitchFamily="49" charset="0"/>
                      </a:endParaRPr>
                    </a:p>
                  </a:txBody>
                  <a:tcPr anchor="ctr"/>
                </a:tc>
                <a:tc>
                  <a:txBody>
                    <a:bodyPr/>
                    <a:lstStyle/>
                    <a:p>
                      <a:pPr algn="ctr"/>
                      <a:r>
                        <a:rPr lang="da-DK" b="1" dirty="0">
                          <a:latin typeface="Courier New" panose="02070309020205020404" pitchFamily="49" charset="0"/>
                          <a:cs typeface="Courier New" panose="02070309020205020404" pitchFamily="49" charset="0"/>
                        </a:rPr>
                        <a:t>Date/Time</a:t>
                      </a:r>
                      <a:endParaRPr lang="en-DK" b="1" dirty="0">
                        <a:latin typeface="Courier New" panose="02070309020205020404" pitchFamily="49" charset="0"/>
                        <a:cs typeface="Courier New" panose="02070309020205020404" pitchFamily="49" charset="0"/>
                      </a:endParaRPr>
                    </a:p>
                  </a:txBody>
                  <a:tcP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tc>
                <a:tc>
                  <a:txBody>
                    <a:bodyPr/>
                    <a:lstStyle/>
                    <a:p>
                      <a:pPr algn="ctr"/>
                      <a:r>
                        <a:rPr lang="da-DK" dirty="0">
                          <a:latin typeface="Courier New" panose="02070309020205020404" pitchFamily="49" charset="0"/>
                          <a:cs typeface="Courier New" panose="02070309020205020404" pitchFamily="49" charset="0"/>
                        </a:rPr>
                        <a:t>Default value: </a:t>
                      </a:r>
                      <a:r>
                        <a:rPr lang="da-DK" b="1" dirty="0">
                          <a:latin typeface="Courier New" panose="02070309020205020404" pitchFamily="49" charset="0"/>
                          <a:cs typeface="Courier New" panose="02070309020205020404" pitchFamily="49" charset="0"/>
                        </a:rPr>
                        <a:t>now()</a:t>
                      </a:r>
                      <a:endParaRPr lang="en-DK" b="1" dirty="0">
                        <a:latin typeface="Courier New" panose="02070309020205020404" pitchFamily="49" charset="0"/>
                        <a:cs typeface="Courier New" panose="02070309020205020404" pitchFamily="49" charset="0"/>
                      </a:endParaRPr>
                    </a:p>
                  </a:txBody>
                  <a:tcPr anchor="ctr"/>
                </a:tc>
                <a:tc>
                  <a:txBody>
                    <a:bodyPr/>
                    <a:lstStyle/>
                    <a:p>
                      <a:pPr algn="ctr"/>
                      <a:endParaRPr lang="en-DK"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2019399261"/>
                  </a:ext>
                </a:extLst>
              </a:tr>
              <a:tr h="370840">
                <a:tc>
                  <a:txBody>
                    <a:bodyPr/>
                    <a:lstStyle/>
                    <a:p>
                      <a:pPr algn="ctr"/>
                      <a:r>
                        <a:rPr lang="da-DK" b="1" dirty="0">
                          <a:latin typeface="Courier New" panose="02070309020205020404" pitchFamily="49" charset="0"/>
                          <a:cs typeface="Courier New" panose="02070309020205020404" pitchFamily="49" charset="0"/>
                        </a:rPr>
                        <a:t>notes</a:t>
                      </a:r>
                      <a:endParaRPr lang="en-DK" b="1" dirty="0">
                        <a:latin typeface="Courier New" panose="02070309020205020404" pitchFamily="49" charset="0"/>
                        <a:cs typeface="Courier New" panose="02070309020205020404" pitchFamily="49" charset="0"/>
                      </a:endParaRPr>
                    </a:p>
                  </a:txBody>
                  <a:tcPr/>
                </a:tc>
                <a:tc>
                  <a:txBody>
                    <a:bodyPr/>
                    <a:lstStyle/>
                    <a:p>
                      <a:pPr algn="ctr"/>
                      <a:r>
                        <a:rPr lang="da-DK" b="1" dirty="0">
                          <a:latin typeface="Courier New" panose="02070309020205020404" pitchFamily="49" charset="0"/>
                          <a:cs typeface="Courier New" panose="02070309020205020404" pitchFamily="49" charset="0"/>
                        </a:rPr>
                        <a:t>Text</a:t>
                      </a:r>
                      <a:endParaRPr lang="en-DK" b="1" dirty="0">
                        <a:latin typeface="Courier New" panose="02070309020205020404" pitchFamily="49" charset="0"/>
                        <a:cs typeface="Courier New" panose="02070309020205020404" pitchFamily="49" charset="0"/>
                      </a:endParaRPr>
                    </a:p>
                  </a:txBody>
                  <a:tcP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nchor="ctr"/>
                </a:tc>
                <a:tc>
                  <a:txBody>
                    <a:bodyPr/>
                    <a:lstStyle/>
                    <a:p>
                      <a:pPr algn="ctr"/>
                      <a:r>
                        <a:rPr lang="da-DK" b="0" dirty="0">
                          <a:latin typeface="Courier New" panose="02070309020205020404" pitchFamily="49" charset="0"/>
                          <a:cs typeface="Courier New" panose="02070309020205020404" pitchFamily="49" charset="0"/>
                        </a:rPr>
                        <a:t>Option to check </a:t>
                      </a:r>
                      <a:r>
                        <a:rPr lang="da-DK" b="1" dirty="0">
                          <a:latin typeface="Courier New" panose="02070309020205020404" pitchFamily="49" charset="0"/>
                          <a:cs typeface="Courier New" panose="02070309020205020404" pitchFamily="49" charset="0"/>
                        </a:rPr>
                        <a:t>Multiline</a:t>
                      </a:r>
                      <a:endParaRPr lang="en-DK" b="1" dirty="0">
                        <a:latin typeface="Courier New" panose="02070309020205020404" pitchFamily="49" charset="0"/>
                        <a:cs typeface="Courier New" panose="02070309020205020404" pitchFamily="49" charset="0"/>
                      </a:endParaRPr>
                    </a:p>
                  </a:txBody>
                  <a:tcPr anchor="ctr"/>
                </a:tc>
                <a:tc>
                  <a:txBody>
                    <a:bodyPr/>
                    <a:lstStyle/>
                    <a:p>
                      <a:pPr algn="ctr"/>
                      <a:endParaRPr lang="en-DK"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956396639"/>
                  </a:ext>
                </a:extLst>
              </a:tr>
              <a:tr h="370840">
                <a:tc>
                  <a:txBody>
                    <a:bodyPr/>
                    <a:lstStyle/>
                    <a:p>
                      <a:pPr algn="ctr"/>
                      <a:r>
                        <a:rPr lang="da-DK" b="1" dirty="0">
                          <a:latin typeface="Courier New" panose="02070309020205020404" pitchFamily="49" charset="0"/>
                          <a:cs typeface="Courier New" panose="02070309020205020404" pitchFamily="49" charset="0"/>
                        </a:rPr>
                        <a:t>collector</a:t>
                      </a:r>
                      <a:endParaRPr lang="en-DK" b="1" dirty="0">
                        <a:latin typeface="Courier New" panose="02070309020205020404" pitchFamily="49" charset="0"/>
                        <a:cs typeface="Courier New" panose="02070309020205020404" pitchFamily="49" charset="0"/>
                      </a:endParaRPr>
                    </a:p>
                  </a:txBody>
                  <a:tcPr/>
                </a:tc>
                <a:tc>
                  <a:txBody>
                    <a:bodyPr/>
                    <a:lstStyle/>
                    <a:p>
                      <a:pPr algn="ctr"/>
                      <a:r>
                        <a:rPr lang="da-DK" b="1" dirty="0">
                          <a:latin typeface="Courier New" panose="02070309020205020404" pitchFamily="49" charset="0"/>
                          <a:cs typeface="Courier New" panose="02070309020205020404" pitchFamily="49" charset="0"/>
                        </a:rPr>
                        <a:t>Text edit</a:t>
                      </a:r>
                      <a:endParaRPr lang="en-DK" b="1" dirty="0">
                        <a:latin typeface="Courier New" panose="02070309020205020404" pitchFamily="49" charset="0"/>
                        <a:cs typeface="Courier New" panose="02070309020205020404" pitchFamily="49" charset="0"/>
                      </a:endParaRPr>
                    </a:p>
                  </a:txBody>
                  <a:tcPr/>
                </a:tc>
                <a:tc>
                  <a:txBody>
                    <a:bodyPr/>
                    <a:lstStyle/>
                    <a:p>
                      <a:pPr algn="ctr"/>
                      <a:r>
                        <a:rPr lang="da-DK" dirty="0">
                          <a:latin typeface="Courier New" panose="02070309020205020404" pitchFamily="49" charset="0"/>
                          <a:cs typeface="Courier New" panose="02070309020205020404" pitchFamily="49" charset="0"/>
                        </a:rPr>
                        <a:t>...</a:t>
                      </a:r>
                      <a:endParaRPr lang="en-DK" dirty="0">
                        <a:latin typeface="Courier New" panose="02070309020205020404" pitchFamily="49" charset="0"/>
                        <a:cs typeface="Courier New" panose="02070309020205020404" pitchFamily="49" charset="0"/>
                      </a:endParaRPr>
                    </a:p>
                  </a:txBody>
                  <a:tcPr anchor="ctr"/>
                </a:tc>
                <a:tc>
                  <a:txBody>
                    <a:bodyPr/>
                    <a:lstStyle/>
                    <a:p>
                      <a:pPr algn="ctr"/>
                      <a:r>
                        <a:rPr lang="da-DK" dirty="0">
                          <a:latin typeface="Courier New" panose="02070309020205020404" pitchFamily="49" charset="0"/>
                          <a:cs typeface="Courier New" panose="02070309020205020404" pitchFamily="49" charset="0"/>
                        </a:rPr>
                        <a:t>Default value: </a:t>
                      </a:r>
                      <a:r>
                        <a:rPr lang="da-DK" b="1" dirty="0">
                          <a:latin typeface="Courier New" panose="02070309020205020404" pitchFamily="49" charset="0"/>
                          <a:cs typeface="Courier New" panose="02070309020205020404" pitchFamily="49" charset="0"/>
                        </a:rPr>
                        <a:t>@mergin_username</a:t>
                      </a:r>
                      <a:endParaRPr lang="en-DK" b="1" dirty="0">
                        <a:latin typeface="Courier New" panose="02070309020205020404" pitchFamily="49" charset="0"/>
                        <a:cs typeface="Courier New" panose="02070309020205020404" pitchFamily="49" charset="0"/>
                      </a:endParaRPr>
                    </a:p>
                  </a:txBody>
                  <a:tcPr anchor="ctr"/>
                </a:tc>
                <a:tc>
                  <a:txBody>
                    <a:bodyPr/>
                    <a:lstStyle/>
                    <a:p>
                      <a:pPr algn="ctr"/>
                      <a:endParaRPr lang="en-DK" dirty="0">
                        <a:latin typeface="Courier New" panose="02070309020205020404" pitchFamily="49" charset="0"/>
                        <a:cs typeface="Courier New" panose="02070309020205020404" pitchFamily="49" charset="0"/>
                      </a:endParaRPr>
                    </a:p>
                  </a:txBody>
                  <a:tcPr/>
                </a:tc>
                <a:extLst>
                  <a:ext uri="{0D108BD9-81ED-4DB2-BD59-A6C34878D82A}">
                    <a16:rowId xmlns:a16="http://schemas.microsoft.com/office/drawing/2014/main" val="350105323"/>
                  </a:ext>
                </a:extLst>
              </a:tr>
            </a:tbl>
          </a:graphicData>
        </a:graphic>
      </p:graphicFrame>
    </p:spTree>
    <p:extLst>
      <p:ext uri="{BB962C8B-B14F-4D97-AF65-F5344CB8AC3E}">
        <p14:creationId xmlns:p14="http://schemas.microsoft.com/office/powerpoint/2010/main" val="14163092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B57BB-9EDA-431D-867B-3C3436750EDC}"/>
              </a:ext>
            </a:extLst>
          </p:cNvPr>
          <p:cNvSpPr>
            <a:spLocks noGrp="1"/>
          </p:cNvSpPr>
          <p:nvPr>
            <p:ph type="title"/>
          </p:nvPr>
        </p:nvSpPr>
        <p:spPr/>
        <p:txBody>
          <a:bodyPr/>
          <a:lstStyle/>
          <a:p>
            <a:endParaRPr lang="en-DK"/>
          </a:p>
        </p:txBody>
      </p:sp>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fid</a:t>
            </a:r>
          </a:p>
        </p:txBody>
      </p:sp>
      <p:sp>
        <p:nvSpPr>
          <p:cNvPr id="5" name="Content Placeholder 4">
            <a:extLst>
              <a:ext uri="{FF2B5EF4-FFF2-40B4-BE49-F238E27FC236}">
                <a16:creationId xmlns:a16="http://schemas.microsoft.com/office/drawing/2014/main" id="{3761285A-A4A3-93C9-53AB-0A6E7608990F}"/>
              </a:ext>
            </a:extLst>
          </p:cNvPr>
          <p:cNvSpPr>
            <a:spLocks noGrp="1"/>
          </p:cNvSpPr>
          <p:nvPr>
            <p:ph idx="1"/>
          </p:nvPr>
        </p:nvSpPr>
        <p:spPr/>
        <p:txBody>
          <a:bodyPr/>
          <a:lstStyle/>
          <a:p>
            <a:endParaRPr lang="en-DK"/>
          </a:p>
        </p:txBody>
      </p:sp>
      <p:pic>
        <p:nvPicPr>
          <p:cNvPr id="6" name="Picture 5">
            <a:extLst>
              <a:ext uri="{FF2B5EF4-FFF2-40B4-BE49-F238E27FC236}">
                <a16:creationId xmlns:a16="http://schemas.microsoft.com/office/drawing/2014/main" id="{333E48ED-DC20-199D-C4D0-C81DA4B3AA85}"/>
              </a:ext>
            </a:extLst>
          </p:cNvPr>
          <p:cNvPicPr>
            <a:picLocks noChangeAspect="1"/>
          </p:cNvPicPr>
          <p:nvPr/>
        </p:nvPicPr>
        <p:blipFill>
          <a:blip r:embed="rId2"/>
          <a:stretch>
            <a:fillRect/>
          </a:stretch>
        </p:blipFill>
        <p:spPr>
          <a:xfrm>
            <a:off x="2193413" y="1027908"/>
            <a:ext cx="7805174" cy="5162043"/>
          </a:xfrm>
          <a:prstGeom prst="rect">
            <a:avLst/>
          </a:prstGeom>
        </p:spPr>
      </p:pic>
      <p:sp>
        <p:nvSpPr>
          <p:cNvPr id="7" name="Rectangle 6">
            <a:extLst>
              <a:ext uri="{FF2B5EF4-FFF2-40B4-BE49-F238E27FC236}">
                <a16:creationId xmlns:a16="http://schemas.microsoft.com/office/drawing/2014/main" id="{B430EA07-A720-957C-D173-8FEECB0A9BC8}"/>
              </a:ext>
            </a:extLst>
          </p:cNvPr>
          <p:cNvSpPr/>
          <p:nvPr/>
        </p:nvSpPr>
        <p:spPr>
          <a:xfrm>
            <a:off x="5835679" y="2301661"/>
            <a:ext cx="4081472" cy="63482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639341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D9E3F9-BE6C-F8BE-A364-2FF73C17B06C}"/>
              </a:ext>
            </a:extLst>
          </p:cNvPr>
          <p:cNvPicPr>
            <a:picLocks noChangeAspect="1"/>
          </p:cNvPicPr>
          <p:nvPr/>
        </p:nvPicPr>
        <p:blipFill>
          <a:blip r:embed="rId2"/>
          <a:stretch>
            <a:fillRect/>
          </a:stretch>
        </p:blipFill>
        <p:spPr>
          <a:xfrm>
            <a:off x="2193413" y="1027770"/>
            <a:ext cx="7805174" cy="5162043"/>
          </a:xfrm>
          <a:prstGeom prst="rect">
            <a:avLst/>
          </a:prstGeom>
        </p:spPr>
      </p:pic>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tree_species</a:t>
            </a:r>
          </a:p>
        </p:txBody>
      </p:sp>
      <p:sp>
        <p:nvSpPr>
          <p:cNvPr id="10" name="Rectangle 9">
            <a:extLst>
              <a:ext uri="{FF2B5EF4-FFF2-40B4-BE49-F238E27FC236}">
                <a16:creationId xmlns:a16="http://schemas.microsoft.com/office/drawing/2014/main" id="{92D09E61-05F1-6E24-1C73-E095E66E022E}"/>
              </a:ext>
            </a:extLst>
          </p:cNvPr>
          <p:cNvSpPr/>
          <p:nvPr/>
        </p:nvSpPr>
        <p:spPr>
          <a:xfrm>
            <a:off x="5943475" y="2498665"/>
            <a:ext cx="3854731"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3EFC902-75D9-DAC9-1B97-2CCD59BCBE5D}"/>
              </a:ext>
            </a:extLst>
          </p:cNvPr>
          <p:cNvSpPr/>
          <p:nvPr/>
        </p:nvSpPr>
        <p:spPr>
          <a:xfrm>
            <a:off x="5943475" y="1706514"/>
            <a:ext cx="3631706"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027143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065F88-561B-87E4-C340-E9BBF1B03D01}"/>
              </a:ext>
            </a:extLst>
          </p:cNvPr>
          <p:cNvPicPr>
            <a:picLocks noChangeAspect="1"/>
          </p:cNvPicPr>
          <p:nvPr/>
        </p:nvPicPr>
        <p:blipFill>
          <a:blip r:embed="rId2"/>
          <a:stretch>
            <a:fillRect/>
          </a:stretch>
        </p:blipFill>
        <p:spPr>
          <a:xfrm>
            <a:off x="2191601" y="1027771"/>
            <a:ext cx="7811703" cy="5166360"/>
          </a:xfrm>
          <a:prstGeom prst="rect">
            <a:avLst/>
          </a:prstGeom>
        </p:spPr>
      </p:pic>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err="1">
                <a:ln w="3200">
                  <a:noFill/>
                  <a:prstDash val="solid"/>
                  <a:round/>
                </a:ln>
                <a:solidFill>
                  <a:schemeClr val="bg1"/>
                </a:solidFill>
                <a:latin typeface="Agrandir" panose="00000500000000000000" pitchFamily="50" charset="0"/>
                <a:sym typeface="Corbel"/>
              </a:rPr>
              <a:t>tree_type</a:t>
            </a:r>
            <a:endParaRPr lang="en-GB" sz="5400" b="1" dirty="0">
              <a:ln w="3200">
                <a:noFill/>
                <a:prstDash val="solid"/>
                <a:round/>
              </a:ln>
              <a:solidFill>
                <a:schemeClr val="bg1"/>
              </a:solidFill>
              <a:latin typeface="Agrandir" panose="00000500000000000000" pitchFamily="50" charset="0"/>
              <a:sym typeface="Corbel"/>
            </a:endParaRPr>
          </a:p>
        </p:txBody>
      </p:sp>
      <p:sp>
        <p:nvSpPr>
          <p:cNvPr id="10" name="Rectangle 9">
            <a:extLst>
              <a:ext uri="{FF2B5EF4-FFF2-40B4-BE49-F238E27FC236}">
                <a16:creationId xmlns:a16="http://schemas.microsoft.com/office/drawing/2014/main" id="{92D09E61-05F1-6E24-1C73-E095E66E022E}"/>
              </a:ext>
            </a:extLst>
          </p:cNvPr>
          <p:cNvSpPr/>
          <p:nvPr/>
        </p:nvSpPr>
        <p:spPr>
          <a:xfrm>
            <a:off x="5943475" y="2498665"/>
            <a:ext cx="3854731"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3EFC902-75D9-DAC9-1B97-2CCD59BCBE5D}"/>
              </a:ext>
            </a:extLst>
          </p:cNvPr>
          <p:cNvSpPr/>
          <p:nvPr/>
        </p:nvSpPr>
        <p:spPr>
          <a:xfrm>
            <a:off x="5943475" y="1706514"/>
            <a:ext cx="3631706"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Rectangle 7">
            <a:extLst>
              <a:ext uri="{FF2B5EF4-FFF2-40B4-BE49-F238E27FC236}">
                <a16:creationId xmlns:a16="http://schemas.microsoft.com/office/drawing/2014/main" id="{77801586-D594-1704-A1A1-AA0E541E8C83}"/>
              </a:ext>
            </a:extLst>
          </p:cNvPr>
          <p:cNvSpPr/>
          <p:nvPr/>
        </p:nvSpPr>
        <p:spPr>
          <a:xfrm>
            <a:off x="6006665" y="3083453"/>
            <a:ext cx="1531559" cy="797171"/>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3520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577407-95C3-399A-83FD-499313A63949}"/>
              </a:ext>
            </a:extLst>
          </p:cNvPr>
          <p:cNvPicPr>
            <a:picLocks noChangeAspect="1"/>
          </p:cNvPicPr>
          <p:nvPr/>
        </p:nvPicPr>
        <p:blipFill>
          <a:blip r:embed="rId2"/>
          <a:stretch>
            <a:fillRect/>
          </a:stretch>
        </p:blipFill>
        <p:spPr>
          <a:xfrm>
            <a:off x="2190207" y="1027770"/>
            <a:ext cx="7805175" cy="5162043"/>
          </a:xfrm>
          <a:prstGeom prst="rect">
            <a:avLst/>
          </a:prstGeom>
        </p:spPr>
      </p:pic>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err="1">
                <a:ln w="3200">
                  <a:noFill/>
                  <a:prstDash val="solid"/>
                  <a:round/>
                </a:ln>
                <a:solidFill>
                  <a:schemeClr val="bg1"/>
                </a:solidFill>
                <a:latin typeface="Agrandir" panose="00000500000000000000" pitchFamily="50" charset="0"/>
                <a:sym typeface="Corbel"/>
              </a:rPr>
              <a:t>fruit_tree</a:t>
            </a:r>
            <a:endParaRPr lang="en-GB" sz="5400" b="1" dirty="0">
              <a:ln w="3200">
                <a:noFill/>
                <a:prstDash val="solid"/>
                <a:round/>
              </a:ln>
              <a:solidFill>
                <a:schemeClr val="bg1"/>
              </a:solidFill>
              <a:latin typeface="Agrandir" panose="00000500000000000000" pitchFamily="50" charset="0"/>
              <a:sym typeface="Corbel"/>
            </a:endParaRPr>
          </a:p>
        </p:txBody>
      </p:sp>
      <p:sp>
        <p:nvSpPr>
          <p:cNvPr id="10" name="Rectangle 9">
            <a:extLst>
              <a:ext uri="{FF2B5EF4-FFF2-40B4-BE49-F238E27FC236}">
                <a16:creationId xmlns:a16="http://schemas.microsoft.com/office/drawing/2014/main" id="{92D09E61-05F1-6E24-1C73-E095E66E022E}"/>
              </a:ext>
            </a:extLst>
          </p:cNvPr>
          <p:cNvSpPr/>
          <p:nvPr/>
        </p:nvSpPr>
        <p:spPr>
          <a:xfrm>
            <a:off x="5943475" y="2498665"/>
            <a:ext cx="3854731"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3EFC902-75D9-DAC9-1B97-2CCD59BCBE5D}"/>
              </a:ext>
            </a:extLst>
          </p:cNvPr>
          <p:cNvSpPr/>
          <p:nvPr/>
        </p:nvSpPr>
        <p:spPr>
          <a:xfrm>
            <a:off x="5943475" y="1706514"/>
            <a:ext cx="3631706"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08118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0118E4F-45C1-B452-8A94-C522B42DFA56}"/>
              </a:ext>
            </a:extLst>
          </p:cNvPr>
          <p:cNvPicPr>
            <a:picLocks noChangeAspect="1"/>
          </p:cNvPicPr>
          <p:nvPr/>
        </p:nvPicPr>
        <p:blipFill>
          <a:blip r:embed="rId2"/>
          <a:stretch>
            <a:fillRect/>
          </a:stretch>
        </p:blipFill>
        <p:spPr>
          <a:xfrm>
            <a:off x="2190207" y="1028742"/>
            <a:ext cx="7805175" cy="5162043"/>
          </a:xfrm>
          <a:prstGeom prst="rect">
            <a:avLst/>
          </a:prstGeom>
        </p:spPr>
      </p:pic>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circumference</a:t>
            </a:r>
          </a:p>
        </p:txBody>
      </p:sp>
      <p:sp>
        <p:nvSpPr>
          <p:cNvPr id="10" name="Rectangle 9">
            <a:extLst>
              <a:ext uri="{FF2B5EF4-FFF2-40B4-BE49-F238E27FC236}">
                <a16:creationId xmlns:a16="http://schemas.microsoft.com/office/drawing/2014/main" id="{92D09E61-05F1-6E24-1C73-E095E66E022E}"/>
              </a:ext>
            </a:extLst>
          </p:cNvPr>
          <p:cNvSpPr/>
          <p:nvPr/>
        </p:nvSpPr>
        <p:spPr>
          <a:xfrm>
            <a:off x="5943475" y="2498665"/>
            <a:ext cx="3854731"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Rectangle 10">
            <a:extLst>
              <a:ext uri="{FF2B5EF4-FFF2-40B4-BE49-F238E27FC236}">
                <a16:creationId xmlns:a16="http://schemas.microsoft.com/office/drawing/2014/main" id="{53EFC902-75D9-DAC9-1B97-2CCD59BCBE5D}"/>
              </a:ext>
            </a:extLst>
          </p:cNvPr>
          <p:cNvSpPr/>
          <p:nvPr/>
        </p:nvSpPr>
        <p:spPr>
          <a:xfrm>
            <a:off x="5943475" y="1706514"/>
            <a:ext cx="3631706"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Rectangle 5">
            <a:extLst>
              <a:ext uri="{FF2B5EF4-FFF2-40B4-BE49-F238E27FC236}">
                <a16:creationId xmlns:a16="http://schemas.microsoft.com/office/drawing/2014/main" id="{D703DBA8-0AC3-E10B-3843-28B98A444D82}"/>
              </a:ext>
            </a:extLst>
          </p:cNvPr>
          <p:cNvSpPr/>
          <p:nvPr/>
        </p:nvSpPr>
        <p:spPr>
          <a:xfrm>
            <a:off x="6036403" y="2888958"/>
            <a:ext cx="386700"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DDA7121E-C6A2-7396-F1BA-6206E79BC9C5}"/>
              </a:ext>
            </a:extLst>
          </p:cNvPr>
          <p:cNvSpPr/>
          <p:nvPr/>
        </p:nvSpPr>
        <p:spPr>
          <a:xfrm>
            <a:off x="6036403" y="3169002"/>
            <a:ext cx="728670" cy="540637"/>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33339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7E71-DEA1-4F86-B4D6-B8A2507B87F2}"/>
              </a:ext>
            </a:extLst>
          </p:cNvPr>
          <p:cNvSpPr>
            <a:spLocks noGrp="1"/>
          </p:cNvSpPr>
          <p:nvPr>
            <p:ph type="title"/>
          </p:nvPr>
        </p:nvSpPr>
        <p:spPr/>
        <p:txBody>
          <a:bodyPr>
            <a:normAutofit/>
          </a:bodyPr>
          <a:lstStyle/>
          <a:p>
            <a:r>
              <a:rPr lang="en-US" sz="4800" b="1" dirty="0">
                <a:latin typeface="Agrandir" panose="00000500000000000000" pitchFamily="50" charset="0"/>
              </a:rPr>
              <a:t>Today’s Agenda</a:t>
            </a:r>
            <a:endParaRPr lang="en-DK" sz="4800" b="1" dirty="0">
              <a:latin typeface="Agrandir" panose="00000500000000000000" pitchFamily="50" charset="0"/>
            </a:endParaRPr>
          </a:p>
        </p:txBody>
      </p:sp>
      <p:sp>
        <p:nvSpPr>
          <p:cNvPr id="3" name="Content Placeholder 2">
            <a:extLst>
              <a:ext uri="{FF2B5EF4-FFF2-40B4-BE49-F238E27FC236}">
                <a16:creationId xmlns:a16="http://schemas.microsoft.com/office/drawing/2014/main" id="{09BF62D9-2F1F-454D-B2BD-EE49D8ECABB9}"/>
              </a:ext>
            </a:extLst>
          </p:cNvPr>
          <p:cNvSpPr>
            <a:spLocks noGrp="1"/>
          </p:cNvSpPr>
          <p:nvPr>
            <p:ph idx="1"/>
          </p:nvPr>
        </p:nvSpPr>
        <p:spPr>
          <a:xfrm>
            <a:off x="504825" y="1536569"/>
            <a:ext cx="11410950" cy="4640394"/>
          </a:xfrm>
        </p:spPr>
        <p:txBody>
          <a:bodyPr numCol="2">
            <a:normAutofit/>
          </a:bodyPr>
          <a:lstStyle/>
          <a:p>
            <a:pPr marL="0" indent="0" algn="l" fontAlgn="base">
              <a:buNone/>
            </a:pPr>
            <a:r>
              <a:rPr lang="en-US" sz="2400" b="1" i="0" dirty="0">
                <a:solidFill>
                  <a:srgbClr val="000000"/>
                </a:solidFill>
                <a:effectLst/>
                <a:latin typeface="+mn-lt"/>
              </a:rPr>
              <a:t>13:30 Intro &amp; Set Up</a:t>
            </a:r>
          </a:p>
          <a:p>
            <a:pPr marL="0" indent="0" algn="l" fontAlgn="base">
              <a:buNone/>
            </a:pPr>
            <a:r>
              <a:rPr lang="en-US" sz="2400" b="1" dirty="0">
                <a:solidFill>
                  <a:srgbClr val="000000"/>
                </a:solidFill>
                <a:latin typeface="+mn-lt"/>
              </a:rPr>
              <a:t>13:45 Set up QGIS Project</a:t>
            </a:r>
            <a:endParaRPr lang="en-US" sz="2400" b="1" i="0" dirty="0">
              <a:solidFill>
                <a:srgbClr val="000000"/>
              </a:solidFill>
              <a:effectLst/>
              <a:latin typeface="+mn-lt"/>
            </a:endParaRPr>
          </a:p>
          <a:p>
            <a:pPr marL="742950" lvl="1" indent="-285750" algn="l" fontAlgn="base">
              <a:buFont typeface="Arial" panose="020B0604020202020204" pitchFamily="34" charset="0"/>
              <a:buChar char="•"/>
            </a:pPr>
            <a:r>
              <a:rPr lang="en-US" sz="2000" b="0" i="0" dirty="0">
                <a:solidFill>
                  <a:srgbClr val="000000"/>
                </a:solidFill>
                <a:effectLst/>
                <a:latin typeface="+mn-lt"/>
              </a:rPr>
              <a:t>Basic QGIS project</a:t>
            </a:r>
          </a:p>
          <a:p>
            <a:pPr marL="1200150" lvl="2" indent="-285750" fontAlgn="base"/>
            <a:r>
              <a:rPr lang="en-US" sz="1600" dirty="0">
                <a:solidFill>
                  <a:srgbClr val="000000"/>
                </a:solidFill>
                <a:latin typeface="+mn-lt"/>
              </a:rPr>
              <a:t>Basemaps</a:t>
            </a:r>
          </a:p>
          <a:p>
            <a:pPr marL="1200150" lvl="2" indent="-285750" fontAlgn="base"/>
            <a:r>
              <a:rPr lang="en-US" sz="1600" b="0" i="0" dirty="0">
                <a:solidFill>
                  <a:srgbClr val="000000"/>
                </a:solidFill>
                <a:effectLst/>
                <a:latin typeface="+mn-lt"/>
              </a:rPr>
              <a:t>Survey layer</a:t>
            </a:r>
          </a:p>
          <a:p>
            <a:pPr marL="742950" lvl="1" indent="-285750" algn="l" fontAlgn="base">
              <a:buFont typeface="Arial" panose="020B0604020202020204" pitchFamily="34" charset="0"/>
              <a:buChar char="•"/>
            </a:pPr>
            <a:r>
              <a:rPr lang="en-US" sz="2000" b="0" i="0" dirty="0">
                <a:solidFill>
                  <a:srgbClr val="000000"/>
                </a:solidFill>
                <a:effectLst/>
                <a:latin typeface="+mn-lt"/>
              </a:rPr>
              <a:t>(offline/online)</a:t>
            </a:r>
          </a:p>
          <a:p>
            <a:pPr marL="742950" lvl="1" indent="-285750" algn="l" fontAlgn="base">
              <a:buFont typeface="Arial" panose="020B0604020202020204" pitchFamily="34" charset="0"/>
              <a:buChar char="•"/>
            </a:pPr>
            <a:r>
              <a:rPr lang="en-US" sz="2000" dirty="0">
                <a:solidFill>
                  <a:srgbClr val="000000"/>
                </a:solidFill>
                <a:latin typeface="+mn-lt"/>
              </a:rPr>
              <a:t>Project properties</a:t>
            </a:r>
          </a:p>
          <a:p>
            <a:pPr marL="742950" lvl="1" indent="-285750" algn="l" fontAlgn="base">
              <a:buFont typeface="Arial" panose="020B0604020202020204" pitchFamily="34" charset="0"/>
              <a:buChar char="•"/>
            </a:pPr>
            <a:r>
              <a:rPr lang="en-US" sz="2000" b="0" i="0" dirty="0">
                <a:solidFill>
                  <a:srgbClr val="000000"/>
                </a:solidFill>
                <a:effectLst/>
                <a:latin typeface="+mn-lt"/>
              </a:rPr>
              <a:t>Attribute form widgets</a:t>
            </a:r>
          </a:p>
          <a:p>
            <a:pPr marL="742950" lvl="1" indent="-285750" algn="l" fontAlgn="base">
              <a:buFont typeface="Arial" panose="020B0604020202020204" pitchFamily="34" charset="0"/>
              <a:buChar char="•"/>
            </a:pPr>
            <a:r>
              <a:rPr lang="en-US" sz="2000" dirty="0">
                <a:solidFill>
                  <a:srgbClr val="000000"/>
                </a:solidFill>
                <a:latin typeface="+mn-lt"/>
              </a:rPr>
              <a:t>Drag n Drop Designer</a:t>
            </a:r>
          </a:p>
          <a:p>
            <a:pPr marL="742950" lvl="1" indent="-285750" algn="l" fontAlgn="base">
              <a:buFont typeface="Arial" panose="020B0604020202020204" pitchFamily="34" charset="0"/>
              <a:buChar char="•"/>
            </a:pPr>
            <a:r>
              <a:rPr lang="en-US" sz="2000" b="0" i="0" dirty="0">
                <a:solidFill>
                  <a:srgbClr val="000000"/>
                </a:solidFill>
                <a:effectLst/>
                <a:latin typeface="+mn-lt"/>
              </a:rPr>
              <a:t>QGIS Plugin for Mergin Maps</a:t>
            </a:r>
          </a:p>
          <a:p>
            <a:pPr marL="0" indent="0" algn="l" fontAlgn="base">
              <a:buNone/>
            </a:pPr>
            <a:r>
              <a:rPr lang="en-US" sz="2400" b="1" i="0" dirty="0">
                <a:solidFill>
                  <a:srgbClr val="000000"/>
                </a:solidFill>
                <a:effectLst/>
                <a:latin typeface="+mn-lt"/>
              </a:rPr>
              <a:t>15:00 Coffee Break</a:t>
            </a:r>
          </a:p>
          <a:p>
            <a:pPr marL="0" indent="0" algn="l" fontAlgn="base">
              <a:buNone/>
            </a:pPr>
            <a:endParaRPr lang="en-US" sz="2400" b="1" dirty="0">
              <a:solidFill>
                <a:srgbClr val="000000"/>
              </a:solidFill>
              <a:latin typeface="+mn-lt"/>
            </a:endParaRPr>
          </a:p>
          <a:p>
            <a:pPr marL="0" indent="0" algn="l" fontAlgn="base">
              <a:buNone/>
            </a:pPr>
            <a:r>
              <a:rPr lang="en-US" sz="2400" b="1" dirty="0">
                <a:solidFill>
                  <a:srgbClr val="000000"/>
                </a:solidFill>
                <a:latin typeface="+mn-lt"/>
              </a:rPr>
              <a:t>15:30</a:t>
            </a:r>
            <a:r>
              <a:rPr lang="en-US" sz="2400" b="1" i="0" dirty="0">
                <a:solidFill>
                  <a:srgbClr val="000000"/>
                </a:solidFill>
                <a:effectLst/>
                <a:latin typeface="+mn-lt"/>
              </a:rPr>
              <a:t> Outside data </a:t>
            </a:r>
            <a:r>
              <a:rPr lang="en-US" sz="2400" b="1" dirty="0">
                <a:solidFill>
                  <a:srgbClr val="000000"/>
                </a:solidFill>
                <a:latin typeface="+mn-lt"/>
              </a:rPr>
              <a:t>c</a:t>
            </a:r>
            <a:r>
              <a:rPr lang="en-US" sz="2400" b="1" i="0" dirty="0">
                <a:solidFill>
                  <a:srgbClr val="000000"/>
                </a:solidFill>
                <a:effectLst/>
                <a:latin typeface="+mn-lt"/>
              </a:rPr>
              <a:t>ollection</a:t>
            </a:r>
          </a:p>
          <a:p>
            <a:pPr marL="0" indent="0" algn="l" fontAlgn="base">
              <a:buNone/>
            </a:pPr>
            <a:r>
              <a:rPr lang="en-US" sz="2400" b="1" i="0" dirty="0">
                <a:solidFill>
                  <a:srgbClr val="000000"/>
                </a:solidFill>
                <a:effectLst/>
                <a:latin typeface="+mn-lt"/>
              </a:rPr>
              <a:t>16:00 Sync data to QGIS</a:t>
            </a:r>
          </a:p>
          <a:p>
            <a:pPr marL="0" indent="0" algn="l" fontAlgn="base">
              <a:buNone/>
            </a:pPr>
            <a:r>
              <a:rPr lang="en-US" sz="2400" b="1" dirty="0">
                <a:solidFill>
                  <a:srgbClr val="000000"/>
                </a:solidFill>
                <a:latin typeface="+mn-lt"/>
              </a:rPr>
              <a:t>16:15 Additional resources</a:t>
            </a:r>
          </a:p>
          <a:p>
            <a:pPr marL="0" indent="0" algn="l" fontAlgn="base">
              <a:buNone/>
            </a:pPr>
            <a:r>
              <a:rPr lang="en-US" sz="2400" b="1" dirty="0">
                <a:solidFill>
                  <a:srgbClr val="000000"/>
                </a:solidFill>
                <a:latin typeface="+mn-lt"/>
              </a:rPr>
              <a:t>16:30 Question/Answer session</a:t>
            </a:r>
            <a:endParaRPr lang="en-US" sz="2400" b="1" i="0" dirty="0">
              <a:solidFill>
                <a:srgbClr val="000000"/>
              </a:solidFill>
              <a:effectLst/>
              <a:latin typeface="+mn-lt"/>
            </a:endParaRPr>
          </a:p>
          <a:p>
            <a:pPr marL="742950" lvl="1" indent="-285750" algn="l" fontAlgn="base">
              <a:buFont typeface="Arial" panose="020B0604020202020204" pitchFamily="34" charset="0"/>
              <a:buChar char="•"/>
            </a:pPr>
            <a:endParaRPr lang="en-US" sz="1400" b="0" i="0" dirty="0">
              <a:solidFill>
                <a:srgbClr val="000000"/>
              </a:solidFill>
              <a:effectLst/>
              <a:latin typeface="+mn-lt"/>
            </a:endParaRPr>
          </a:p>
          <a:p>
            <a:pPr marL="0" indent="0" algn="l" fontAlgn="base">
              <a:buNone/>
            </a:pPr>
            <a:endParaRPr lang="en-US" b="0" i="0" dirty="0">
              <a:solidFill>
                <a:srgbClr val="000000"/>
              </a:solidFill>
              <a:effectLst/>
              <a:latin typeface="+mn-lt"/>
            </a:endParaRPr>
          </a:p>
        </p:txBody>
      </p:sp>
    </p:spTree>
    <p:extLst>
      <p:ext uri="{BB962C8B-B14F-4D97-AF65-F5344CB8AC3E}">
        <p14:creationId xmlns:p14="http://schemas.microsoft.com/office/powerpoint/2010/main" val="2236461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F43551-C3A4-FA9A-776B-99CE9C94C883}"/>
              </a:ext>
            </a:extLst>
          </p:cNvPr>
          <p:cNvPicPr>
            <a:picLocks noChangeAspect="1"/>
          </p:cNvPicPr>
          <p:nvPr/>
        </p:nvPicPr>
        <p:blipFill>
          <a:blip r:embed="rId2"/>
          <a:stretch>
            <a:fillRect/>
          </a:stretch>
        </p:blipFill>
        <p:spPr>
          <a:xfrm>
            <a:off x="2196618" y="1028742"/>
            <a:ext cx="7798764" cy="5157803"/>
          </a:xfrm>
          <a:prstGeom prst="rect">
            <a:avLst/>
          </a:prstGeom>
        </p:spPr>
      </p:pic>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photograph</a:t>
            </a:r>
          </a:p>
        </p:txBody>
      </p:sp>
      <p:sp>
        <p:nvSpPr>
          <p:cNvPr id="10" name="Rectangle 9">
            <a:extLst>
              <a:ext uri="{FF2B5EF4-FFF2-40B4-BE49-F238E27FC236}">
                <a16:creationId xmlns:a16="http://schemas.microsoft.com/office/drawing/2014/main" id="{92D09E61-05F1-6E24-1C73-E095E66E022E}"/>
              </a:ext>
            </a:extLst>
          </p:cNvPr>
          <p:cNvSpPr/>
          <p:nvPr/>
        </p:nvSpPr>
        <p:spPr>
          <a:xfrm>
            <a:off x="5943475" y="2498665"/>
            <a:ext cx="3854731"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Rectangle 5">
            <a:extLst>
              <a:ext uri="{FF2B5EF4-FFF2-40B4-BE49-F238E27FC236}">
                <a16:creationId xmlns:a16="http://schemas.microsoft.com/office/drawing/2014/main" id="{D703DBA8-0AC3-E10B-3843-28B98A444D82}"/>
              </a:ext>
            </a:extLst>
          </p:cNvPr>
          <p:cNvSpPr/>
          <p:nvPr/>
        </p:nvSpPr>
        <p:spPr>
          <a:xfrm>
            <a:off x="6326335" y="5275320"/>
            <a:ext cx="327226" cy="144174"/>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DDA7121E-C6A2-7396-F1BA-6206E79BC9C5}"/>
              </a:ext>
            </a:extLst>
          </p:cNvPr>
          <p:cNvSpPr/>
          <p:nvPr/>
        </p:nvSpPr>
        <p:spPr>
          <a:xfrm>
            <a:off x="7863856" y="3382171"/>
            <a:ext cx="865177" cy="17137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27989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9ECEDF9-0699-916C-BB3F-9187C16D7CD5}"/>
              </a:ext>
            </a:extLst>
          </p:cNvPr>
          <p:cNvPicPr>
            <a:picLocks noChangeAspect="1"/>
          </p:cNvPicPr>
          <p:nvPr/>
        </p:nvPicPr>
        <p:blipFill>
          <a:blip r:embed="rId2"/>
          <a:stretch>
            <a:fillRect/>
          </a:stretch>
        </p:blipFill>
        <p:spPr>
          <a:xfrm>
            <a:off x="2196618" y="1028742"/>
            <a:ext cx="7798764" cy="5157803"/>
          </a:xfrm>
          <a:prstGeom prst="rect">
            <a:avLst/>
          </a:prstGeom>
        </p:spPr>
      </p:pic>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err="1">
                <a:ln w="3200">
                  <a:noFill/>
                  <a:prstDash val="solid"/>
                  <a:round/>
                </a:ln>
                <a:solidFill>
                  <a:schemeClr val="bg1"/>
                </a:solidFill>
                <a:latin typeface="Agrandir" panose="00000500000000000000" pitchFamily="50" charset="0"/>
                <a:sym typeface="Corbel"/>
              </a:rPr>
              <a:t>gps_accuracy</a:t>
            </a:r>
            <a:endParaRPr lang="en-GB" sz="5400" b="1" dirty="0">
              <a:ln w="3200">
                <a:noFill/>
                <a:prstDash val="solid"/>
                <a:round/>
              </a:ln>
              <a:solidFill>
                <a:schemeClr val="bg1"/>
              </a:solidFill>
              <a:latin typeface="Agrandir" panose="00000500000000000000" pitchFamily="50" charset="0"/>
              <a:sym typeface="Corbel"/>
            </a:endParaRPr>
          </a:p>
        </p:txBody>
      </p:sp>
      <p:sp>
        <p:nvSpPr>
          <p:cNvPr id="10" name="Rectangle 9">
            <a:extLst>
              <a:ext uri="{FF2B5EF4-FFF2-40B4-BE49-F238E27FC236}">
                <a16:creationId xmlns:a16="http://schemas.microsoft.com/office/drawing/2014/main" id="{92D09E61-05F1-6E24-1C73-E095E66E022E}"/>
              </a:ext>
            </a:extLst>
          </p:cNvPr>
          <p:cNvSpPr/>
          <p:nvPr/>
        </p:nvSpPr>
        <p:spPr>
          <a:xfrm>
            <a:off x="5943475" y="2498665"/>
            <a:ext cx="3854731"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DDA7121E-C6A2-7396-F1BA-6206E79BC9C5}"/>
              </a:ext>
            </a:extLst>
          </p:cNvPr>
          <p:cNvSpPr/>
          <p:nvPr/>
        </p:nvSpPr>
        <p:spPr>
          <a:xfrm>
            <a:off x="6451368" y="4735186"/>
            <a:ext cx="1101725"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68627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56B125-5AFD-8E4C-B9CF-6B6209D00201}"/>
              </a:ext>
            </a:extLst>
          </p:cNvPr>
          <p:cNvPicPr>
            <a:picLocks noChangeAspect="1"/>
          </p:cNvPicPr>
          <p:nvPr/>
        </p:nvPicPr>
        <p:blipFill>
          <a:blip r:embed="rId2"/>
          <a:stretch>
            <a:fillRect/>
          </a:stretch>
        </p:blipFill>
        <p:spPr>
          <a:xfrm>
            <a:off x="2196618" y="1028742"/>
            <a:ext cx="7798764" cy="5626694"/>
          </a:xfrm>
          <a:prstGeom prst="rect">
            <a:avLst/>
          </a:prstGeom>
        </p:spPr>
      </p:pic>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date</a:t>
            </a:r>
          </a:p>
        </p:txBody>
      </p:sp>
      <p:sp>
        <p:nvSpPr>
          <p:cNvPr id="10" name="Rectangle 9">
            <a:extLst>
              <a:ext uri="{FF2B5EF4-FFF2-40B4-BE49-F238E27FC236}">
                <a16:creationId xmlns:a16="http://schemas.microsoft.com/office/drawing/2014/main" id="{92D09E61-05F1-6E24-1C73-E095E66E022E}"/>
              </a:ext>
            </a:extLst>
          </p:cNvPr>
          <p:cNvSpPr/>
          <p:nvPr/>
        </p:nvSpPr>
        <p:spPr>
          <a:xfrm>
            <a:off x="5943475" y="2498665"/>
            <a:ext cx="3854731"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DDA7121E-C6A2-7396-F1BA-6206E79BC9C5}"/>
              </a:ext>
            </a:extLst>
          </p:cNvPr>
          <p:cNvSpPr/>
          <p:nvPr/>
        </p:nvSpPr>
        <p:spPr>
          <a:xfrm>
            <a:off x="6443934" y="5829258"/>
            <a:ext cx="321140"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920943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B1FBFC-CB89-B350-4061-425AC1E31134}"/>
              </a:ext>
            </a:extLst>
          </p:cNvPr>
          <p:cNvPicPr>
            <a:picLocks noChangeAspect="1"/>
          </p:cNvPicPr>
          <p:nvPr/>
        </p:nvPicPr>
        <p:blipFill>
          <a:blip r:embed="rId2"/>
          <a:stretch>
            <a:fillRect/>
          </a:stretch>
        </p:blipFill>
        <p:spPr>
          <a:xfrm>
            <a:off x="2196619" y="1028742"/>
            <a:ext cx="7798764" cy="5178490"/>
          </a:xfrm>
          <a:prstGeom prst="rect">
            <a:avLst/>
          </a:prstGeom>
        </p:spPr>
      </p:pic>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notes</a:t>
            </a:r>
          </a:p>
        </p:txBody>
      </p:sp>
      <p:sp>
        <p:nvSpPr>
          <p:cNvPr id="10" name="Rectangle 9">
            <a:extLst>
              <a:ext uri="{FF2B5EF4-FFF2-40B4-BE49-F238E27FC236}">
                <a16:creationId xmlns:a16="http://schemas.microsoft.com/office/drawing/2014/main" id="{92D09E61-05F1-6E24-1C73-E095E66E022E}"/>
              </a:ext>
            </a:extLst>
          </p:cNvPr>
          <p:cNvSpPr/>
          <p:nvPr/>
        </p:nvSpPr>
        <p:spPr>
          <a:xfrm>
            <a:off x="5943475" y="2498665"/>
            <a:ext cx="3854731"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DDA7121E-C6A2-7396-F1BA-6206E79BC9C5}"/>
              </a:ext>
            </a:extLst>
          </p:cNvPr>
          <p:cNvSpPr/>
          <p:nvPr/>
        </p:nvSpPr>
        <p:spPr>
          <a:xfrm>
            <a:off x="6027622" y="2755086"/>
            <a:ext cx="514427" cy="15579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Rectangle 5">
            <a:extLst>
              <a:ext uri="{FF2B5EF4-FFF2-40B4-BE49-F238E27FC236}">
                <a16:creationId xmlns:a16="http://schemas.microsoft.com/office/drawing/2014/main" id="{33820ED3-0452-8320-BACD-9ED65C167718}"/>
              </a:ext>
            </a:extLst>
          </p:cNvPr>
          <p:cNvSpPr/>
          <p:nvPr/>
        </p:nvSpPr>
        <p:spPr>
          <a:xfrm>
            <a:off x="6436500" y="1716436"/>
            <a:ext cx="633373"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323936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80B181-1393-44C3-D650-F2D2748541C8}"/>
              </a:ext>
            </a:extLst>
          </p:cNvPr>
          <p:cNvPicPr>
            <a:picLocks noChangeAspect="1"/>
          </p:cNvPicPr>
          <p:nvPr/>
        </p:nvPicPr>
        <p:blipFill>
          <a:blip r:embed="rId2"/>
          <a:stretch>
            <a:fillRect/>
          </a:stretch>
        </p:blipFill>
        <p:spPr>
          <a:xfrm>
            <a:off x="2196617" y="1028742"/>
            <a:ext cx="7798764" cy="5178490"/>
          </a:xfrm>
          <a:prstGeom prst="rect">
            <a:avLst/>
          </a:prstGeom>
        </p:spPr>
      </p:pic>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collector</a:t>
            </a:r>
          </a:p>
        </p:txBody>
      </p:sp>
      <p:sp>
        <p:nvSpPr>
          <p:cNvPr id="10" name="Rectangle 9">
            <a:extLst>
              <a:ext uri="{FF2B5EF4-FFF2-40B4-BE49-F238E27FC236}">
                <a16:creationId xmlns:a16="http://schemas.microsoft.com/office/drawing/2014/main" id="{92D09E61-05F1-6E24-1C73-E095E66E022E}"/>
              </a:ext>
            </a:extLst>
          </p:cNvPr>
          <p:cNvSpPr/>
          <p:nvPr/>
        </p:nvSpPr>
        <p:spPr>
          <a:xfrm>
            <a:off x="5943475" y="2498665"/>
            <a:ext cx="3854731" cy="207363"/>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DDA7121E-C6A2-7396-F1BA-6206E79BC9C5}"/>
              </a:ext>
            </a:extLst>
          </p:cNvPr>
          <p:cNvSpPr/>
          <p:nvPr/>
        </p:nvSpPr>
        <p:spPr>
          <a:xfrm>
            <a:off x="6450939" y="4769740"/>
            <a:ext cx="753173" cy="155795"/>
          </a:xfrm>
          <a:prstGeom prst="rect">
            <a:avLst/>
          </a:prstGeom>
          <a:noFill/>
          <a:ln w="31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4281701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B57BB-9EDA-431D-867B-3C3436750EDC}"/>
              </a:ext>
            </a:extLst>
          </p:cNvPr>
          <p:cNvSpPr>
            <a:spLocks noGrp="1"/>
          </p:cNvSpPr>
          <p:nvPr>
            <p:ph type="title"/>
          </p:nvPr>
        </p:nvSpPr>
        <p:spPr/>
        <p:txBody>
          <a:bodyPr/>
          <a:lstStyle/>
          <a:p>
            <a:endParaRPr lang="en-DK"/>
          </a:p>
        </p:txBody>
      </p:sp>
      <p:sp>
        <p:nvSpPr>
          <p:cNvPr id="4" name="Google Shape;80;p16">
            <a:extLst>
              <a:ext uri="{FF2B5EF4-FFF2-40B4-BE49-F238E27FC236}">
                <a16:creationId xmlns:a16="http://schemas.microsoft.com/office/drawing/2014/main" id="{C0065449-24E5-42AC-A1E2-4C035C539E75}"/>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QGIS Drag and Drop Designer</a:t>
            </a:r>
          </a:p>
        </p:txBody>
      </p:sp>
      <p:pic>
        <p:nvPicPr>
          <p:cNvPr id="8" name="Content Placeholder 7" descr="Graphical user interface, application&#10;&#10;Description automatically generated">
            <a:extLst>
              <a:ext uri="{FF2B5EF4-FFF2-40B4-BE49-F238E27FC236}">
                <a16:creationId xmlns:a16="http://schemas.microsoft.com/office/drawing/2014/main" id="{51624134-826E-9FBA-C947-33A865303C6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5011" y="1027908"/>
            <a:ext cx="10101978" cy="4986379"/>
          </a:xfrm>
        </p:spPr>
      </p:pic>
    </p:spTree>
    <p:extLst>
      <p:ext uri="{BB962C8B-B14F-4D97-AF65-F5344CB8AC3E}">
        <p14:creationId xmlns:p14="http://schemas.microsoft.com/office/powerpoint/2010/main" val="858475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Task 6</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fontAlgn="base">
              <a:spcBef>
                <a:spcPts val="0"/>
              </a:spcBef>
            </a:pPr>
            <a:r>
              <a:rPr lang="en-US" sz="3600" dirty="0">
                <a:solidFill>
                  <a:srgbClr val="000000"/>
                </a:solidFill>
                <a:latin typeface="+mn-lt"/>
              </a:rPr>
              <a:t>Configure Field Widgets</a:t>
            </a:r>
          </a:p>
          <a:p>
            <a:pPr fontAlgn="base">
              <a:spcBef>
                <a:spcPts val="0"/>
              </a:spcBef>
            </a:pPr>
            <a:r>
              <a:rPr lang="en-US" sz="3600" b="0" i="0" u="none" strike="noStrike" dirty="0">
                <a:solidFill>
                  <a:srgbClr val="000000"/>
                </a:solidFill>
                <a:effectLst/>
                <a:latin typeface="+mn-lt"/>
              </a:rPr>
              <a:t>Con</a:t>
            </a:r>
            <a:r>
              <a:rPr lang="en-US" sz="3600" dirty="0">
                <a:solidFill>
                  <a:srgbClr val="000000"/>
                </a:solidFill>
                <a:latin typeface="+mn-lt"/>
              </a:rPr>
              <a:t>figure via Drag and Drop Designer</a:t>
            </a:r>
            <a:endParaRPr lang="en-US" sz="3200" b="0" i="0" u="none" strike="noStrike" dirty="0">
              <a:solidFill>
                <a:srgbClr val="000000"/>
              </a:solidFill>
              <a:effectLst/>
              <a:latin typeface="+mn-lt"/>
            </a:endParaRPr>
          </a:p>
        </p:txBody>
      </p:sp>
    </p:spTree>
    <p:extLst>
      <p:ext uri="{BB962C8B-B14F-4D97-AF65-F5344CB8AC3E}">
        <p14:creationId xmlns:p14="http://schemas.microsoft.com/office/powerpoint/2010/main" val="10362352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Update Project</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fontAlgn="base">
              <a:spcBef>
                <a:spcPts val="0"/>
              </a:spcBef>
            </a:pPr>
            <a:r>
              <a:rPr lang="en-US" sz="3600" dirty="0">
                <a:solidFill>
                  <a:srgbClr val="000000"/>
                </a:solidFill>
                <a:latin typeface="+mn-lt"/>
              </a:rPr>
              <a:t>Save your QGIS project</a:t>
            </a:r>
            <a:endParaRPr lang="en-US" sz="3200" b="0" i="0" u="none" strike="noStrike" dirty="0">
              <a:solidFill>
                <a:srgbClr val="000000"/>
              </a:solidFill>
              <a:effectLst/>
              <a:latin typeface="+mn-lt"/>
            </a:endParaRPr>
          </a:p>
        </p:txBody>
      </p:sp>
      <p:pic>
        <p:nvPicPr>
          <p:cNvPr id="3" name="Picture 2" descr="A screenshot of a computer&#10;&#10;Description automatically generated with medium confidence">
            <a:extLst>
              <a:ext uri="{FF2B5EF4-FFF2-40B4-BE49-F238E27FC236}">
                <a16:creationId xmlns:a16="http://schemas.microsoft.com/office/drawing/2014/main" id="{905DB6F5-051B-02C8-D4DF-B167445C3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6575"/>
            <a:ext cx="12192000" cy="5072474"/>
          </a:xfrm>
          <a:prstGeom prst="rect">
            <a:avLst/>
          </a:prstGeom>
        </p:spPr>
      </p:pic>
    </p:spTree>
    <p:extLst>
      <p:ext uri="{BB962C8B-B14F-4D97-AF65-F5344CB8AC3E}">
        <p14:creationId xmlns:p14="http://schemas.microsoft.com/office/powerpoint/2010/main" val="439969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Task 7</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marL="0" indent="0" fontAlgn="base">
              <a:spcBef>
                <a:spcPts val="0"/>
              </a:spcBef>
              <a:buNone/>
            </a:pPr>
            <a:r>
              <a:rPr lang="en-US" sz="3200" dirty="0">
                <a:solidFill>
                  <a:srgbClr val="000000"/>
                </a:solidFill>
                <a:latin typeface="+mn-lt"/>
              </a:rPr>
              <a:t>Collect some data! </a:t>
            </a:r>
          </a:p>
          <a:p>
            <a:pPr fontAlgn="base">
              <a:spcBef>
                <a:spcPts val="0"/>
              </a:spcBef>
            </a:pPr>
            <a:endParaRPr lang="en-US" sz="3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6952935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Mergin Maps Online</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fontAlgn="base">
              <a:spcBef>
                <a:spcPts val="0"/>
              </a:spcBef>
            </a:pPr>
            <a:r>
              <a:rPr lang="en-US" sz="3600" dirty="0">
                <a:solidFill>
                  <a:srgbClr val="000000"/>
                </a:solidFill>
                <a:latin typeface="+mn-lt"/>
              </a:rPr>
              <a:t>Mergin Maps Input</a:t>
            </a:r>
            <a:endParaRPr lang="en-US" sz="3600" b="0" i="0" u="none" strike="noStrike" dirty="0">
              <a:solidFill>
                <a:srgbClr val="000000"/>
              </a:solidFill>
              <a:effectLst/>
              <a:latin typeface="+mn-lt"/>
            </a:endParaRPr>
          </a:p>
        </p:txBody>
      </p:sp>
      <p:pic>
        <p:nvPicPr>
          <p:cNvPr id="3" name="Picture 2">
            <a:extLst>
              <a:ext uri="{FF2B5EF4-FFF2-40B4-BE49-F238E27FC236}">
                <a16:creationId xmlns:a16="http://schemas.microsoft.com/office/drawing/2014/main" id="{5C80B96D-9ED3-4367-114B-DA5A33CDAA5D}"/>
              </a:ext>
            </a:extLst>
          </p:cNvPr>
          <p:cNvPicPr>
            <a:picLocks noChangeAspect="1"/>
          </p:cNvPicPr>
          <p:nvPr/>
        </p:nvPicPr>
        <p:blipFill>
          <a:blip r:embed="rId3"/>
          <a:stretch>
            <a:fillRect/>
          </a:stretch>
        </p:blipFill>
        <p:spPr>
          <a:xfrm>
            <a:off x="0" y="1876461"/>
            <a:ext cx="12192000" cy="3105078"/>
          </a:xfrm>
          <a:prstGeom prst="rect">
            <a:avLst/>
          </a:prstGeom>
        </p:spPr>
      </p:pic>
    </p:spTree>
    <p:extLst>
      <p:ext uri="{BB962C8B-B14F-4D97-AF65-F5344CB8AC3E}">
        <p14:creationId xmlns:p14="http://schemas.microsoft.com/office/powerpoint/2010/main" val="14437379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4464" y="1079770"/>
            <a:ext cx="10515600" cy="5009745"/>
          </a:xfrm>
        </p:spPr>
        <p:txBody>
          <a:bodyPr>
            <a:normAutofit/>
          </a:bodyPr>
          <a:lstStyle/>
          <a:p>
            <a:r>
              <a:rPr lang="en-US" b="1" dirty="0"/>
              <a:t>QGIS 3.28 or above </a:t>
            </a:r>
            <a:r>
              <a:rPr lang="en-US" b="0" u="sng" dirty="0">
                <a:hlinkClick r:id="rId2"/>
              </a:rPr>
              <a:t>https://qgis.org/en/site/forusers/download.html</a:t>
            </a:r>
            <a:endParaRPr lang="en-US" b="0" dirty="0"/>
          </a:p>
          <a:p>
            <a:pPr marL="0" indent="0">
              <a:buNone/>
            </a:pPr>
            <a:endParaRPr lang="en-US" b="0" dirty="0"/>
          </a:p>
          <a:p>
            <a:r>
              <a:rPr lang="en-US" b="1" dirty="0"/>
              <a:t>Mergin Maps account</a:t>
            </a:r>
            <a:r>
              <a:rPr lang="en-US" b="0" dirty="0"/>
              <a:t>: sign up here: </a:t>
            </a:r>
            <a:r>
              <a:rPr lang="en-US" b="0" i="0" dirty="0">
                <a:solidFill>
                  <a:srgbClr val="000000"/>
                </a:solidFill>
                <a:effectLst/>
                <a:latin typeface="+mn-lt"/>
                <a:hlinkClick r:id="rId3"/>
              </a:rPr>
              <a:t>https://merginmaps.com/docs/setup/sign-up-to-mergin-maps/</a:t>
            </a:r>
            <a:r>
              <a:rPr lang="en-US" b="0" i="0" dirty="0">
                <a:solidFill>
                  <a:srgbClr val="000000"/>
                </a:solidFill>
                <a:effectLst/>
                <a:latin typeface="+mn-lt"/>
              </a:rPr>
              <a:t> </a:t>
            </a:r>
            <a:endParaRPr lang="en-US" b="0" dirty="0">
              <a:latin typeface="+mn-lt"/>
            </a:endParaRPr>
          </a:p>
          <a:p>
            <a:pPr marL="0" indent="0">
              <a:buNone/>
            </a:pPr>
            <a:endParaRPr lang="en-US" b="0" dirty="0"/>
          </a:p>
          <a:p>
            <a:r>
              <a:rPr lang="en-US" b="1" dirty="0"/>
              <a:t>QGIS plugin for Mergin Maps</a:t>
            </a:r>
            <a:endParaRPr lang="en-US" dirty="0"/>
          </a:p>
          <a:p>
            <a:pPr marL="0" indent="0">
              <a:buNone/>
            </a:pPr>
            <a:endParaRPr lang="en-US" dirty="0"/>
          </a:p>
          <a:p>
            <a:r>
              <a:rPr lang="en-US" b="1" dirty="0"/>
              <a:t>Mergin Maps Input</a:t>
            </a:r>
            <a:r>
              <a:rPr lang="en-US" b="0" dirty="0"/>
              <a:t>: you can install it on Android and Apple devices</a:t>
            </a:r>
          </a:p>
          <a:p>
            <a:pPr marL="0" indent="0">
              <a:buNone/>
            </a:pPr>
            <a:r>
              <a:rPr lang="en-US" sz="2000" b="0" u="sng" dirty="0">
                <a:hlinkClick r:id="rId4"/>
              </a:rPr>
              <a:t>https://play.google.com/store/apps/details?id=uk.co.lutraconsulting</a:t>
            </a:r>
            <a:r>
              <a:rPr lang="en-US" sz="2000" b="0" u="sng" dirty="0"/>
              <a:t> </a:t>
            </a:r>
            <a:endParaRPr lang="en-US" sz="2000" b="0" dirty="0"/>
          </a:p>
          <a:p>
            <a:pPr marL="0" indent="0">
              <a:buNone/>
            </a:pPr>
            <a:r>
              <a:rPr lang="en-US" sz="2000" b="0" u="sng" dirty="0">
                <a:hlinkClick r:id="rId5"/>
              </a:rPr>
              <a:t>https://apps.apple.com/us/app/input/id1478603559?ls=1</a:t>
            </a:r>
            <a:r>
              <a:rPr lang="en-US" sz="2000" b="0" u="sng" dirty="0"/>
              <a:t> </a:t>
            </a:r>
            <a:endParaRPr lang="en-US" dirty="0"/>
          </a:p>
        </p:txBody>
      </p:sp>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Corbel" panose="020B0503020204020204" pitchFamily="34" charset="0"/>
                <a:sym typeface="Corbel"/>
              </a:rPr>
              <a:t>Getting Started: Software Requirements</a:t>
            </a:r>
          </a:p>
        </p:txBody>
      </p:sp>
      <p:pic>
        <p:nvPicPr>
          <p:cNvPr id="1028" name="Picture 4">
            <a:extLst>
              <a:ext uri="{FF2B5EF4-FFF2-40B4-BE49-F238E27FC236}">
                <a16:creationId xmlns:a16="http://schemas.microsoft.com/office/drawing/2014/main" id="{E1EE7D9E-F38B-489B-ACF7-009115E8EA52}"/>
              </a:ext>
            </a:extLst>
          </p:cNvPr>
          <p:cNvPicPr>
            <a:picLocks noChangeAspect="1" noChangeArrowheads="1"/>
          </p:cNvPicPr>
          <p:nvPr/>
        </p:nvPicPr>
        <p:blipFill>
          <a:blip r:embed="rId6" cstate="print">
            <a:biLevel thresh="75000"/>
            <a:extLst>
              <a:ext uri="{28A0092B-C50C-407E-A947-70E740481C1C}">
                <a14:useLocalDpi xmlns:a14="http://schemas.microsoft.com/office/drawing/2010/main" val="0"/>
              </a:ext>
            </a:extLst>
          </a:blip>
          <a:srcRect/>
          <a:stretch>
            <a:fillRect/>
          </a:stretch>
        </p:blipFill>
        <p:spPr bwMode="auto">
          <a:xfrm>
            <a:off x="7897887" y="4928138"/>
            <a:ext cx="787940" cy="924974"/>
          </a:xfrm>
          <a:prstGeom prst="rect">
            <a:avLst/>
          </a:prstGeom>
          <a:noFill/>
          <a:effectLst>
            <a:outerShdw blurRad="50800" dist="50800" dir="5400000" algn="ctr" rotWithShape="0">
              <a:schemeClr val="bg1"/>
            </a:outerShdw>
          </a:effectLst>
          <a:extLst>
            <a:ext uri="{909E8E84-426E-40DD-AFC4-6F175D3DCCD1}">
              <a14:hiddenFill xmlns:a14="http://schemas.microsoft.com/office/drawing/2010/main">
                <a:solidFill>
                  <a:srgbClr val="FFFFFF"/>
                </a:solidFill>
              </a14:hiddenFill>
            </a:ext>
          </a:extLst>
        </p:spPr>
      </p:pic>
      <p:pic>
        <p:nvPicPr>
          <p:cNvPr id="1030" name="Picture 6" descr="Apple – Logos Download">
            <a:extLst>
              <a:ext uri="{FF2B5EF4-FFF2-40B4-BE49-F238E27FC236}">
                <a16:creationId xmlns:a16="http://schemas.microsoft.com/office/drawing/2014/main" id="{7D8C63EA-62D3-429E-826C-A7BB2238B84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47076" y="5390625"/>
            <a:ext cx="662614" cy="788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8859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Task 8</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p:txBody>
          <a:bodyPr>
            <a:normAutofit/>
          </a:bodyPr>
          <a:lstStyle/>
          <a:p>
            <a:pPr fontAlgn="base">
              <a:spcBef>
                <a:spcPts val="0"/>
              </a:spcBef>
            </a:pPr>
            <a:r>
              <a:rPr lang="en-US" sz="3200" dirty="0">
                <a:solidFill>
                  <a:srgbClr val="000000"/>
                </a:solidFill>
                <a:latin typeface="+mn-lt"/>
              </a:rPr>
              <a:t>Sync Data  Back to QGIS</a:t>
            </a:r>
            <a:endParaRPr lang="en-US" sz="3200" b="1" dirty="0"/>
          </a:p>
          <a:p>
            <a:pPr fontAlgn="base">
              <a:spcBef>
                <a:spcPts val="0"/>
              </a:spcBef>
            </a:pPr>
            <a:endParaRPr lang="en-US" sz="3200" b="0" i="0" u="none" strike="noStrike" dirty="0">
              <a:solidFill>
                <a:srgbClr val="000000"/>
              </a:solidFill>
              <a:effectLst/>
              <a:latin typeface="Arial" panose="020B0604020202020204" pitchFamily="34" charset="0"/>
            </a:endParaRPr>
          </a:p>
        </p:txBody>
      </p:sp>
    </p:spTree>
    <p:extLst>
      <p:ext uri="{BB962C8B-B14F-4D97-AF65-F5344CB8AC3E}">
        <p14:creationId xmlns:p14="http://schemas.microsoft.com/office/powerpoint/2010/main" val="173477544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2F7D4-E74C-380E-CFCF-130D6E2E9091}"/>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8DF829E3-5B80-0CC6-AE81-1C0860FB5FA2}"/>
              </a:ext>
            </a:extLst>
          </p:cNvPr>
          <p:cNvSpPr>
            <a:spLocks noGrp="1"/>
          </p:cNvSpPr>
          <p:nvPr>
            <p:ph idx="1"/>
          </p:nvPr>
        </p:nvSpPr>
        <p:spPr/>
        <p:txBody>
          <a:bodyPr/>
          <a:lstStyle/>
          <a:p>
            <a:endParaRPr lang="en-DK"/>
          </a:p>
        </p:txBody>
      </p:sp>
      <p:pic>
        <p:nvPicPr>
          <p:cNvPr id="5" name="Picture 4">
            <a:extLst>
              <a:ext uri="{FF2B5EF4-FFF2-40B4-BE49-F238E27FC236}">
                <a16:creationId xmlns:a16="http://schemas.microsoft.com/office/drawing/2014/main" id="{B74FF3A3-CD26-C2B3-BFA1-366BB3F97EC3}"/>
              </a:ext>
            </a:extLst>
          </p:cNvPr>
          <p:cNvPicPr>
            <a:picLocks noChangeAspect="1"/>
          </p:cNvPicPr>
          <p:nvPr/>
        </p:nvPicPr>
        <p:blipFill>
          <a:blip r:embed="rId2"/>
          <a:stretch>
            <a:fillRect/>
          </a:stretch>
        </p:blipFill>
        <p:spPr>
          <a:xfrm>
            <a:off x="862666" y="895666"/>
            <a:ext cx="10466667" cy="5066667"/>
          </a:xfrm>
          <a:prstGeom prst="rect">
            <a:avLst/>
          </a:prstGeom>
        </p:spPr>
      </p:pic>
    </p:spTree>
    <p:extLst>
      <p:ext uri="{BB962C8B-B14F-4D97-AF65-F5344CB8AC3E}">
        <p14:creationId xmlns:p14="http://schemas.microsoft.com/office/powerpoint/2010/main" val="39561595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80;p16">
            <a:extLst>
              <a:ext uri="{FF2B5EF4-FFF2-40B4-BE49-F238E27FC236}">
                <a16:creationId xmlns:a16="http://schemas.microsoft.com/office/drawing/2014/main" id="{F2B5C04B-7EA3-4AC1-AFA6-92BD2E70F540}"/>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Additional Resources</a:t>
            </a:r>
          </a:p>
        </p:txBody>
      </p:sp>
      <p:sp>
        <p:nvSpPr>
          <p:cNvPr id="4" name="Content Placeholder 3">
            <a:extLst>
              <a:ext uri="{FF2B5EF4-FFF2-40B4-BE49-F238E27FC236}">
                <a16:creationId xmlns:a16="http://schemas.microsoft.com/office/drawing/2014/main" id="{3AA3D0A9-7D69-EDD4-7B24-B3FF0A52EE0A}"/>
              </a:ext>
            </a:extLst>
          </p:cNvPr>
          <p:cNvSpPr>
            <a:spLocks noGrp="1"/>
          </p:cNvSpPr>
          <p:nvPr>
            <p:ph idx="1"/>
          </p:nvPr>
        </p:nvSpPr>
        <p:spPr>
          <a:xfrm>
            <a:off x="838200" y="1322024"/>
            <a:ext cx="10515600" cy="4854939"/>
          </a:xfrm>
        </p:spPr>
        <p:txBody>
          <a:bodyPr>
            <a:normAutofit/>
          </a:bodyPr>
          <a:lstStyle/>
          <a:p>
            <a:pPr marL="0" indent="0" algn="ctr" fontAlgn="base">
              <a:spcBef>
                <a:spcPts val="0"/>
              </a:spcBef>
              <a:buNone/>
            </a:pPr>
            <a:r>
              <a:rPr lang="en-US" sz="3200" b="0" i="0" u="none" strike="noStrike" dirty="0">
                <a:solidFill>
                  <a:srgbClr val="000000"/>
                </a:solidFill>
                <a:effectLst/>
                <a:latin typeface="Arial" panose="020B0604020202020204" pitchFamily="34" charset="0"/>
              </a:rPr>
              <a:t>Mergin Maps Online Documentation</a:t>
            </a:r>
          </a:p>
          <a:p>
            <a:pPr marL="0" indent="0" fontAlgn="base">
              <a:spcBef>
                <a:spcPts val="0"/>
              </a:spcBef>
              <a:buNone/>
            </a:pPr>
            <a:r>
              <a:rPr lang="en-US" sz="3200" b="0" i="0" u="none" strike="noStrike" dirty="0">
                <a:solidFill>
                  <a:srgbClr val="000000"/>
                </a:solidFill>
                <a:effectLst/>
                <a:latin typeface="Arial" panose="020B0604020202020204" pitchFamily="34" charset="0"/>
                <a:hlinkClick r:id="rId3"/>
              </a:rPr>
              <a:t>https://merginmaps.com/docs/</a:t>
            </a:r>
            <a:r>
              <a:rPr lang="en-US" sz="3200" b="0" i="0" u="none" strike="noStrike" dirty="0">
                <a:solidFill>
                  <a:srgbClr val="000000"/>
                </a:solidFill>
                <a:effectLst/>
                <a:latin typeface="Arial" panose="020B0604020202020204" pitchFamily="34" charset="0"/>
              </a:rPr>
              <a:t> </a:t>
            </a:r>
          </a:p>
        </p:txBody>
      </p:sp>
      <p:pic>
        <p:nvPicPr>
          <p:cNvPr id="3" name="Picture 2">
            <a:extLst>
              <a:ext uri="{FF2B5EF4-FFF2-40B4-BE49-F238E27FC236}">
                <a16:creationId xmlns:a16="http://schemas.microsoft.com/office/drawing/2014/main" id="{014568FF-DA39-A157-B0D6-5AB9F000F4BE}"/>
              </a:ext>
            </a:extLst>
          </p:cNvPr>
          <p:cNvPicPr>
            <a:picLocks noChangeAspect="1"/>
          </p:cNvPicPr>
          <p:nvPr/>
        </p:nvPicPr>
        <p:blipFill>
          <a:blip r:embed="rId4"/>
          <a:stretch>
            <a:fillRect/>
          </a:stretch>
        </p:blipFill>
        <p:spPr>
          <a:xfrm>
            <a:off x="1822775" y="2370728"/>
            <a:ext cx="8546449" cy="4137659"/>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28964310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80;p16">
            <a:extLst>
              <a:ext uri="{FF2B5EF4-FFF2-40B4-BE49-F238E27FC236}">
                <a16:creationId xmlns:a16="http://schemas.microsoft.com/office/drawing/2014/main" id="{C0277361-1FC7-4EFB-849E-F885AF7C27C8}"/>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Corbel" panose="020B0503020204020204" pitchFamily="34" charset="0"/>
                <a:sym typeface="Corbel"/>
              </a:rPr>
              <a:t>Lutra Consulting News</a:t>
            </a:r>
          </a:p>
        </p:txBody>
      </p:sp>
      <p:sp>
        <p:nvSpPr>
          <p:cNvPr id="5" name="Content Placeholder 4">
            <a:extLst>
              <a:ext uri="{FF2B5EF4-FFF2-40B4-BE49-F238E27FC236}">
                <a16:creationId xmlns:a16="http://schemas.microsoft.com/office/drawing/2014/main" id="{3330E7CF-FA5C-4286-9DCE-F01EAA91ED50}"/>
              </a:ext>
            </a:extLst>
          </p:cNvPr>
          <p:cNvSpPr>
            <a:spLocks noGrp="1"/>
          </p:cNvSpPr>
          <p:nvPr>
            <p:ph idx="1"/>
          </p:nvPr>
        </p:nvSpPr>
        <p:spPr>
          <a:xfrm>
            <a:off x="0" y="1242483"/>
            <a:ext cx="12192000" cy="4351338"/>
          </a:xfrm>
        </p:spPr>
        <p:txBody>
          <a:bodyPr/>
          <a:lstStyle/>
          <a:p>
            <a:pPr marL="0" indent="0" algn="ctr">
              <a:buNone/>
            </a:pPr>
            <a:r>
              <a:rPr lang="en-US" dirty="0">
                <a:hlinkClick r:id="rId2"/>
              </a:rPr>
              <a:t>https://www.lutraconsulting.co.uk/blog/</a:t>
            </a:r>
            <a:r>
              <a:rPr lang="en-US" dirty="0"/>
              <a:t> </a:t>
            </a:r>
            <a:endParaRPr lang="en-DK" dirty="0"/>
          </a:p>
        </p:txBody>
      </p:sp>
      <p:pic>
        <p:nvPicPr>
          <p:cNvPr id="6" name="Picture 5">
            <a:extLst>
              <a:ext uri="{FF2B5EF4-FFF2-40B4-BE49-F238E27FC236}">
                <a16:creationId xmlns:a16="http://schemas.microsoft.com/office/drawing/2014/main" id="{0AAF9056-2CAE-5754-89E2-4845299FA107}"/>
              </a:ext>
            </a:extLst>
          </p:cNvPr>
          <p:cNvPicPr>
            <a:picLocks noChangeAspect="1"/>
          </p:cNvPicPr>
          <p:nvPr/>
        </p:nvPicPr>
        <p:blipFill>
          <a:blip r:embed="rId3"/>
          <a:stretch>
            <a:fillRect/>
          </a:stretch>
        </p:blipFill>
        <p:spPr>
          <a:xfrm>
            <a:off x="2052917" y="1812530"/>
            <a:ext cx="7709647" cy="4241570"/>
          </a:xfrm>
          <a:prstGeom prst="rect">
            <a:avLst/>
          </a:prstGeom>
          <a:ln>
            <a:solidFill>
              <a:schemeClr val="tx1"/>
            </a:solidFill>
          </a:ln>
        </p:spPr>
      </p:pic>
    </p:spTree>
    <p:extLst>
      <p:ext uri="{BB962C8B-B14F-4D97-AF65-F5344CB8AC3E}">
        <p14:creationId xmlns:p14="http://schemas.microsoft.com/office/powerpoint/2010/main" val="1235746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68427-86C6-45B4-A430-4EC6FE96504E}"/>
              </a:ext>
            </a:extLst>
          </p:cNvPr>
          <p:cNvSpPr>
            <a:spLocks noGrp="1"/>
          </p:cNvSpPr>
          <p:nvPr>
            <p:ph type="title"/>
          </p:nvPr>
        </p:nvSpPr>
        <p:spPr/>
        <p:txBody>
          <a:bodyPr/>
          <a:lstStyle/>
          <a:p>
            <a:endParaRPr lang="en-DK"/>
          </a:p>
        </p:txBody>
      </p:sp>
      <p:sp>
        <p:nvSpPr>
          <p:cNvPr id="4" name="Google Shape;80;p16">
            <a:extLst>
              <a:ext uri="{FF2B5EF4-FFF2-40B4-BE49-F238E27FC236}">
                <a16:creationId xmlns:a16="http://schemas.microsoft.com/office/drawing/2014/main" id="{C0277361-1FC7-4EFB-849E-F885AF7C27C8}"/>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dirty="0">
                <a:ln w="3200">
                  <a:noFill/>
                  <a:prstDash val="solid"/>
                  <a:round/>
                </a:ln>
                <a:solidFill>
                  <a:schemeClr val="bg1"/>
                </a:solidFill>
                <a:latin typeface="Agrandir" panose="00000500000000000000" pitchFamily="50" charset="0"/>
                <a:sym typeface="Corbel"/>
              </a:rPr>
              <a:t>Input/Mergin Slack Channel</a:t>
            </a:r>
          </a:p>
        </p:txBody>
      </p:sp>
      <p:sp>
        <p:nvSpPr>
          <p:cNvPr id="5" name="Content Placeholder 4">
            <a:extLst>
              <a:ext uri="{FF2B5EF4-FFF2-40B4-BE49-F238E27FC236}">
                <a16:creationId xmlns:a16="http://schemas.microsoft.com/office/drawing/2014/main" id="{3330E7CF-FA5C-4286-9DCE-F01EAA91ED50}"/>
              </a:ext>
            </a:extLst>
          </p:cNvPr>
          <p:cNvSpPr>
            <a:spLocks noGrp="1"/>
          </p:cNvSpPr>
          <p:nvPr>
            <p:ph idx="1"/>
          </p:nvPr>
        </p:nvSpPr>
        <p:spPr/>
        <p:txBody>
          <a:bodyPr/>
          <a:lstStyle/>
          <a:p>
            <a:pPr marL="0" indent="0">
              <a:buNone/>
            </a:pPr>
            <a:r>
              <a:rPr lang="en-US" dirty="0">
                <a:hlinkClick r:id="rId2"/>
              </a:rPr>
              <a:t>https://merginmaps.com/community/join/</a:t>
            </a:r>
            <a:r>
              <a:rPr lang="en-US" dirty="0"/>
              <a:t> </a:t>
            </a:r>
            <a:endParaRPr lang="en-DK" dirty="0"/>
          </a:p>
        </p:txBody>
      </p:sp>
      <p:pic>
        <p:nvPicPr>
          <p:cNvPr id="6" name="Picture 5">
            <a:extLst>
              <a:ext uri="{FF2B5EF4-FFF2-40B4-BE49-F238E27FC236}">
                <a16:creationId xmlns:a16="http://schemas.microsoft.com/office/drawing/2014/main" id="{C7A58A6A-195F-4A2F-A64E-2B9EA0AE11D1}"/>
              </a:ext>
            </a:extLst>
          </p:cNvPr>
          <p:cNvPicPr>
            <a:picLocks noChangeAspect="1"/>
          </p:cNvPicPr>
          <p:nvPr/>
        </p:nvPicPr>
        <p:blipFill>
          <a:blip r:embed="rId3"/>
          <a:stretch>
            <a:fillRect/>
          </a:stretch>
        </p:blipFill>
        <p:spPr>
          <a:xfrm>
            <a:off x="1971674" y="2457053"/>
            <a:ext cx="7591425" cy="4112022"/>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7381628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8986051-AC8D-2BD3-11ED-A364BBAE0CBF}"/>
              </a:ext>
            </a:extLst>
          </p:cNvPr>
          <p:cNvSpPr txBox="1"/>
          <p:nvPr/>
        </p:nvSpPr>
        <p:spPr>
          <a:xfrm>
            <a:off x="9896891" y="-142707"/>
            <a:ext cx="2611437" cy="1015663"/>
          </a:xfrm>
          <a:prstGeom prst="rect">
            <a:avLst/>
          </a:prstGeom>
          <a:noFill/>
        </p:spPr>
        <p:txBody>
          <a:bodyPr wrap="square">
            <a:spAutoFit/>
          </a:bodyPr>
          <a:lstStyle/>
          <a:p>
            <a:r>
              <a:rPr lang="en-US" sz="6000" b="1" dirty="0">
                <a:solidFill>
                  <a:schemeClr val="accent1">
                    <a:lumMod val="50000"/>
                    <a:alpha val="18000"/>
                  </a:schemeClr>
                </a:solidFill>
                <a:latin typeface="Roboto Black" panose="02000000000000000000" pitchFamily="2" charset="0"/>
                <a:ea typeface="Roboto Black" panose="02000000000000000000" pitchFamily="2" charset="0"/>
                <a:cs typeface="Carlito" panose="020F0502020204030204" pitchFamily="34" charset="0"/>
              </a:rPr>
              <a:t>OPEN</a:t>
            </a:r>
            <a:endParaRPr lang="en-DK" dirty="0">
              <a:solidFill>
                <a:schemeClr val="tx1">
                  <a:alpha val="18000"/>
                </a:schemeClr>
              </a:solidFill>
            </a:endParaRPr>
          </a:p>
        </p:txBody>
      </p:sp>
      <p:sp>
        <p:nvSpPr>
          <p:cNvPr id="16" name="Subtitle 2">
            <a:extLst>
              <a:ext uri="{FF2B5EF4-FFF2-40B4-BE49-F238E27FC236}">
                <a16:creationId xmlns:a16="http://schemas.microsoft.com/office/drawing/2014/main" id="{5CCD45C7-AC97-FE93-D05E-E3757F465E3C}"/>
              </a:ext>
            </a:extLst>
          </p:cNvPr>
          <p:cNvSpPr txBox="1">
            <a:spLocks/>
          </p:cNvSpPr>
          <p:nvPr/>
        </p:nvSpPr>
        <p:spPr>
          <a:xfrm>
            <a:off x="341746" y="711183"/>
            <a:ext cx="6488712" cy="29355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Part 3- Data Acquisition &amp; Management</a:t>
            </a:r>
          </a:p>
          <a:p>
            <a:pPr marL="0" indent="0">
              <a:buNone/>
            </a:pPr>
            <a:r>
              <a:rPr lang="en-US" sz="2400" b="1" dirty="0"/>
              <a:t>Exercise 1 : Field Data Collection w/Mergin Maps</a:t>
            </a:r>
          </a:p>
          <a:p>
            <a:pPr marL="0" indent="0">
              <a:buNone/>
            </a:pPr>
            <a:endParaRPr lang="en-US" sz="3500" b="1" u="sng" dirty="0"/>
          </a:p>
          <a:p>
            <a:endParaRPr lang="en-US" dirty="0"/>
          </a:p>
        </p:txBody>
      </p:sp>
      <p:pic>
        <p:nvPicPr>
          <p:cNvPr id="19" name="Picture 2" descr="Sign In to your Account on Locate Press">
            <a:extLst>
              <a:ext uri="{FF2B5EF4-FFF2-40B4-BE49-F238E27FC236}">
                <a16:creationId xmlns:a16="http://schemas.microsoft.com/office/drawing/2014/main" id="{E54A045D-3B15-B631-C7B8-90C31FD878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637" y="2842197"/>
            <a:ext cx="1985821" cy="108558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Map&#10;&#10;Description automatically generated">
            <a:extLst>
              <a:ext uri="{FF2B5EF4-FFF2-40B4-BE49-F238E27FC236}">
                <a16:creationId xmlns:a16="http://schemas.microsoft.com/office/drawing/2014/main" id="{6613A43A-1CCB-3A49-8EF3-4E865B8DC0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19104" y="0"/>
            <a:ext cx="5272896" cy="6858000"/>
          </a:xfrm>
          <a:prstGeom prst="rect">
            <a:avLst/>
          </a:prstGeom>
          <a:ln w="12700">
            <a:solidFill>
              <a:schemeClr val="tx1"/>
            </a:solidFill>
          </a:ln>
        </p:spPr>
      </p:pic>
      <p:sp>
        <p:nvSpPr>
          <p:cNvPr id="2" name="TextBox 1">
            <a:extLst>
              <a:ext uri="{FF2B5EF4-FFF2-40B4-BE49-F238E27FC236}">
                <a16:creationId xmlns:a16="http://schemas.microsoft.com/office/drawing/2014/main" id="{321FDCD6-00E1-B353-1A44-9E2370FB3E75}"/>
              </a:ext>
            </a:extLst>
          </p:cNvPr>
          <p:cNvSpPr txBox="1"/>
          <p:nvPr/>
        </p:nvSpPr>
        <p:spPr>
          <a:xfrm>
            <a:off x="458603" y="3927780"/>
            <a:ext cx="6460501" cy="1384995"/>
          </a:xfrm>
          <a:prstGeom prst="rect">
            <a:avLst/>
          </a:prstGeom>
          <a:noFill/>
        </p:spPr>
        <p:txBody>
          <a:bodyPr wrap="square">
            <a:spAutoFit/>
          </a:bodyPr>
          <a:lstStyle/>
          <a:p>
            <a:r>
              <a:rPr lang="en-DK" sz="2800" dirty="0">
                <a:hlinkClick r:id="rId5"/>
              </a:rPr>
              <a:t>https://locatepress.com/book/dq32</a:t>
            </a:r>
            <a:endParaRPr lang="en-US" sz="2800" dirty="0"/>
          </a:p>
          <a:p>
            <a:endParaRPr lang="en-US" sz="2800" dirty="0"/>
          </a:p>
          <a:p>
            <a:r>
              <a:rPr lang="en-US" sz="2800" dirty="0">
                <a:hlinkClick r:id="rId6"/>
              </a:rPr>
              <a:t>https://store.locatepress.com/</a:t>
            </a:r>
            <a:r>
              <a:rPr lang="en-US" sz="2800" dirty="0"/>
              <a:t> </a:t>
            </a:r>
            <a:endParaRPr lang="en-DK" sz="2800" dirty="0"/>
          </a:p>
        </p:txBody>
      </p:sp>
    </p:spTree>
    <p:extLst>
      <p:ext uri="{BB962C8B-B14F-4D97-AF65-F5344CB8AC3E}">
        <p14:creationId xmlns:p14="http://schemas.microsoft.com/office/powerpoint/2010/main" val="25866716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434353" y="4719918"/>
            <a:ext cx="9020033" cy="1384995"/>
          </a:xfrm>
          <a:prstGeom prst="rect">
            <a:avLst/>
          </a:prstGeom>
        </p:spPr>
        <p:txBody>
          <a:bodyPr wrap="none">
            <a:spAutoFit/>
          </a:bodyPr>
          <a:lstStyle/>
          <a:p>
            <a:pPr algn="ctr"/>
            <a:r>
              <a:rPr lang="en-US" sz="2800" b="1" dirty="0">
                <a:solidFill>
                  <a:srgbClr val="002060"/>
                </a:solidFill>
                <a:latin typeface="+mj-lt"/>
              </a:rPr>
              <a:t>https://mapscaping.com/podcast/qgis-offline-and-in-the-field/</a:t>
            </a:r>
          </a:p>
          <a:p>
            <a:pPr algn="ctr"/>
            <a:r>
              <a:rPr lang="en-US" sz="2800" b="1" dirty="0">
                <a:latin typeface="Corbel" panose="020B0503020204020204" pitchFamily="34" charset="0"/>
              </a:rPr>
              <a:t>Episode 166</a:t>
            </a:r>
          </a:p>
          <a:p>
            <a:pPr algn="ctr"/>
            <a:r>
              <a:rPr lang="en-US" sz="2800" b="1" dirty="0">
                <a:latin typeface="Corbel" panose="020B0503020204020204" pitchFamily="34" charset="0"/>
              </a:rPr>
              <a:t>8 August, 2022</a:t>
            </a:r>
          </a:p>
        </p:txBody>
      </p:sp>
      <p:pic>
        <p:nvPicPr>
          <p:cNvPr id="2052" name="Picture 4" descr="Detailed topographic maps of the phyical landscape in high resolu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799" y="228600"/>
            <a:ext cx="5504351" cy="16764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CCEA738-B407-46EE-FFA6-6DFA4175A34C}"/>
              </a:ext>
            </a:extLst>
          </p:cNvPr>
          <p:cNvPicPr>
            <a:picLocks noChangeAspect="1"/>
          </p:cNvPicPr>
          <p:nvPr/>
        </p:nvPicPr>
        <p:blipFill>
          <a:blip r:embed="rId3"/>
          <a:stretch>
            <a:fillRect/>
          </a:stretch>
        </p:blipFill>
        <p:spPr>
          <a:xfrm>
            <a:off x="2754280" y="1462276"/>
            <a:ext cx="7257143" cy="3019048"/>
          </a:xfrm>
          <a:prstGeom prst="rect">
            <a:avLst/>
          </a:prstGeom>
        </p:spPr>
      </p:pic>
      <p:sp>
        <p:nvSpPr>
          <p:cNvPr id="4" name="Google Shape;80;p16"/>
          <p:cNvSpPr txBox="1">
            <a:spLocks/>
          </p:cNvSpPr>
          <p:nvPr/>
        </p:nvSpPr>
        <p:spPr>
          <a:xfrm>
            <a:off x="5607424" y="-1262297"/>
            <a:ext cx="6096000" cy="2743200"/>
          </a:xfrm>
          <a:prstGeom prst="rect">
            <a:avLst/>
          </a:prstGeom>
          <a:noFill/>
          <a:ln w="12700" cap="rnd">
            <a:noFill/>
          </a:ln>
        </p:spPr>
        <p:txBody>
          <a:bodyPr vert="horz" rtlCol="0" anchor="b"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4800" b="1" dirty="0">
                <a:solidFill>
                  <a:schemeClr val="tx1"/>
                </a:solidFill>
                <a:latin typeface="Corbel" panose="020B0503020204020204" pitchFamily="34" charset="0"/>
                <a:sym typeface="Corbel"/>
              </a:rPr>
              <a:t>Podcast Episode</a:t>
            </a:r>
          </a:p>
        </p:txBody>
      </p:sp>
    </p:spTree>
    <p:extLst>
      <p:ext uri="{BB962C8B-B14F-4D97-AF65-F5344CB8AC3E}">
        <p14:creationId xmlns:p14="http://schemas.microsoft.com/office/powerpoint/2010/main" val="120492303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F1425F-B157-EA9A-784C-0EB3E4135C96}"/>
              </a:ext>
            </a:extLst>
          </p:cNvPr>
          <p:cNvPicPr>
            <a:picLocks noChangeAspect="1"/>
          </p:cNvPicPr>
          <p:nvPr/>
        </p:nvPicPr>
        <p:blipFill>
          <a:blip r:embed="rId2"/>
          <a:stretch>
            <a:fillRect/>
          </a:stretch>
        </p:blipFill>
        <p:spPr>
          <a:xfrm>
            <a:off x="3449311" y="0"/>
            <a:ext cx="8742689" cy="6858000"/>
          </a:xfrm>
          <a:prstGeom prst="rect">
            <a:avLst/>
          </a:prstGeom>
        </p:spPr>
      </p:pic>
      <p:sp>
        <p:nvSpPr>
          <p:cNvPr id="2" name="Title 1">
            <a:extLst>
              <a:ext uri="{FF2B5EF4-FFF2-40B4-BE49-F238E27FC236}">
                <a16:creationId xmlns:a16="http://schemas.microsoft.com/office/drawing/2014/main" id="{0868506B-A452-E552-B8BE-E54D4F87F3F9}"/>
              </a:ext>
            </a:extLst>
          </p:cNvPr>
          <p:cNvSpPr>
            <a:spLocks noGrp="1"/>
          </p:cNvSpPr>
          <p:nvPr>
            <p:ph type="title"/>
          </p:nvPr>
        </p:nvSpPr>
        <p:spPr/>
        <p:txBody>
          <a:bodyPr anchor="t"/>
          <a:lstStyle/>
          <a:p>
            <a:pPr algn="l"/>
            <a:r>
              <a:rPr lang="en-US" dirty="0"/>
              <a:t> Pricing</a:t>
            </a:r>
            <a:endParaRPr lang="en-DK" dirty="0"/>
          </a:p>
        </p:txBody>
      </p:sp>
    </p:spTree>
    <p:extLst>
      <p:ext uri="{BB962C8B-B14F-4D97-AF65-F5344CB8AC3E}">
        <p14:creationId xmlns:p14="http://schemas.microsoft.com/office/powerpoint/2010/main" val="1924523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38"/>
          <p:cNvSpPr txBox="1">
            <a:spLocks noGrp="1"/>
          </p:cNvSpPr>
          <p:nvPr>
            <p:ph type="title"/>
          </p:nvPr>
        </p:nvSpPr>
        <p:spPr>
          <a:xfrm>
            <a:off x="0" y="0"/>
            <a:ext cx="12192000" cy="903000"/>
          </a:xfrm>
          <a:prstGeom prst="rect">
            <a:avLst/>
          </a:prstGeom>
          <a:noFill/>
          <a:ln w="19050" cap="flat" cmpd="sng">
            <a:noFill/>
            <a:prstDash val="solid"/>
            <a:round/>
            <a:headEnd type="none" w="sm" len="sm"/>
            <a:tailEnd type="none" w="sm" len="sm"/>
          </a:ln>
        </p:spPr>
        <p:txBody>
          <a:bodyPr spcFirstLastPara="1" wrap="square" lIns="91425" tIns="45700" rIns="91425" bIns="45700" anchor="ctr" anchorCtr="0">
            <a:noAutofit/>
          </a:bodyPr>
          <a:lstStyle/>
          <a:p>
            <a:pPr marL="0" lvl="0" indent="0" algn="ctr" rtl="0">
              <a:spcBef>
                <a:spcPts val="0"/>
              </a:spcBef>
              <a:spcAft>
                <a:spcPts val="0"/>
              </a:spcAft>
              <a:buNone/>
            </a:pPr>
            <a:r>
              <a:rPr lang="en-GB" sz="5000" b="1" dirty="0">
                <a:solidFill>
                  <a:schemeClr val="bg1"/>
                </a:solidFill>
                <a:latin typeface="Corbel"/>
                <a:ea typeface="Corbel"/>
                <a:cs typeface="Corbel"/>
                <a:sym typeface="Corbel"/>
              </a:rPr>
              <a:t>      </a:t>
            </a:r>
            <a:r>
              <a:rPr lang="en-GB" sz="6000" b="1" dirty="0">
                <a:latin typeface="Agrandir" panose="00000500000000000000" pitchFamily="50" charset="0"/>
                <a:ea typeface="Corbel"/>
                <a:cs typeface="Corbel"/>
                <a:sym typeface="Corbel"/>
              </a:rPr>
              <a:t>Thanks! </a:t>
            </a:r>
            <a:endParaRPr sz="5000" b="1" dirty="0">
              <a:latin typeface="Agrandir" panose="00000500000000000000" pitchFamily="50" charset="0"/>
              <a:ea typeface="Corbel"/>
              <a:cs typeface="Corbel"/>
              <a:sym typeface="Corbel"/>
            </a:endParaRPr>
          </a:p>
        </p:txBody>
      </p:sp>
      <p:sp>
        <p:nvSpPr>
          <p:cNvPr id="307" name="Google Shape;307;p38"/>
          <p:cNvSpPr txBox="1">
            <a:spLocks noGrp="1"/>
          </p:cNvSpPr>
          <p:nvPr>
            <p:ph type="subTitle" idx="4294967295"/>
          </p:nvPr>
        </p:nvSpPr>
        <p:spPr>
          <a:xfrm>
            <a:off x="51749" y="1157100"/>
            <a:ext cx="4806688" cy="4780992"/>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dk1"/>
              </a:buClr>
              <a:buSzPts val="2400"/>
              <a:buNone/>
            </a:pPr>
            <a:r>
              <a:rPr lang="en-GB" sz="3500" dirty="0">
                <a:solidFill>
                  <a:schemeClr val="tx1"/>
                </a:solidFill>
              </a:rPr>
              <a:t>Kurt Menke</a:t>
            </a:r>
          </a:p>
          <a:p>
            <a:pPr marL="0" lvl="0" indent="0" algn="ctr" rtl="0">
              <a:lnSpc>
                <a:spcPct val="90000"/>
              </a:lnSpc>
              <a:spcBef>
                <a:spcPts val="0"/>
              </a:spcBef>
              <a:spcAft>
                <a:spcPts val="0"/>
              </a:spcAft>
              <a:buClr>
                <a:schemeClr val="dk1"/>
              </a:buClr>
              <a:buSzPts val="2400"/>
              <a:buNone/>
            </a:pPr>
            <a:endParaRPr sz="3500" dirty="0">
              <a:solidFill>
                <a:schemeClr val="tx1"/>
              </a:solidFill>
            </a:endParaRPr>
          </a:p>
          <a:p>
            <a:pPr marL="0" indent="0" algn="ctr">
              <a:lnSpc>
                <a:spcPct val="90000"/>
              </a:lnSpc>
              <a:spcBef>
                <a:spcPts val="2100"/>
              </a:spcBef>
              <a:buClr>
                <a:schemeClr val="dk1"/>
              </a:buClr>
              <a:buNone/>
            </a:pPr>
            <a:br>
              <a:rPr lang="en-GB" sz="3500" dirty="0">
                <a:solidFill>
                  <a:schemeClr val="tx1"/>
                </a:solidFill>
              </a:rPr>
            </a:br>
            <a:r>
              <a:rPr lang="en-GB" sz="3200" dirty="0">
                <a:solidFill>
                  <a:schemeClr val="tx1"/>
                </a:solidFill>
              </a:rPr>
              <a:t>https://septima.dk/</a:t>
            </a:r>
          </a:p>
          <a:p>
            <a:pPr marL="0" indent="0" algn="ctr">
              <a:lnSpc>
                <a:spcPct val="90000"/>
              </a:lnSpc>
              <a:spcBef>
                <a:spcPts val="2100"/>
              </a:spcBef>
              <a:buClr>
                <a:schemeClr val="dk1"/>
              </a:buClr>
              <a:buNone/>
            </a:pPr>
            <a:r>
              <a:rPr lang="en-GB" sz="3200" dirty="0">
                <a:solidFill>
                  <a:schemeClr val="tx1"/>
                </a:solidFill>
              </a:rPr>
              <a:t>Copenhagen, Denmark</a:t>
            </a:r>
          </a:p>
          <a:p>
            <a:pPr marL="0" lvl="0" indent="0" algn="ctr" rtl="0">
              <a:lnSpc>
                <a:spcPct val="90000"/>
              </a:lnSpc>
              <a:spcBef>
                <a:spcPts val="2100"/>
              </a:spcBef>
              <a:spcAft>
                <a:spcPts val="0"/>
              </a:spcAft>
              <a:buClr>
                <a:schemeClr val="dk1"/>
              </a:buClr>
              <a:buSzPts val="2400"/>
              <a:buNone/>
            </a:pPr>
            <a:r>
              <a:rPr lang="en-GB" sz="3600" dirty="0">
                <a:solidFill>
                  <a:schemeClr val="tx1"/>
                </a:solidFill>
                <a:hlinkClick r:id="rId3"/>
              </a:rPr>
              <a:t>kurt@septima.dk</a:t>
            </a:r>
            <a:endParaRPr lang="en-GB" sz="3600" dirty="0">
              <a:solidFill>
                <a:schemeClr val="tx1"/>
              </a:solidFill>
            </a:endParaRPr>
          </a:p>
          <a:p>
            <a:pPr marL="0" lvl="0" indent="0" algn="ctr" rtl="0">
              <a:lnSpc>
                <a:spcPct val="90000"/>
              </a:lnSpc>
              <a:spcBef>
                <a:spcPts val="2100"/>
              </a:spcBef>
              <a:spcAft>
                <a:spcPts val="0"/>
              </a:spcAft>
              <a:buClr>
                <a:schemeClr val="dk1"/>
              </a:buClr>
              <a:buSzPts val="2400"/>
              <a:buNone/>
            </a:pPr>
            <a:r>
              <a:rPr lang="en-GB" sz="3600" dirty="0">
                <a:solidFill>
                  <a:schemeClr val="tx1"/>
                </a:solidFill>
              </a:rPr>
              <a:t>@GeoMenke</a:t>
            </a:r>
          </a:p>
        </p:txBody>
      </p:sp>
      <p:pic>
        <p:nvPicPr>
          <p:cNvPr id="308" name="Google Shape;308;p38"/>
          <p:cNvPicPr preferRelativeResize="0"/>
          <p:nvPr/>
        </p:nvPicPr>
        <p:blipFill>
          <a:blip r:embed="rId4">
            <a:alphaModFix/>
          </a:blip>
          <a:stretch>
            <a:fillRect/>
          </a:stretch>
        </p:blipFill>
        <p:spPr>
          <a:xfrm>
            <a:off x="435504" y="5006526"/>
            <a:ext cx="788473" cy="694374"/>
          </a:xfrm>
          <a:prstGeom prst="rect">
            <a:avLst/>
          </a:prstGeom>
          <a:noFill/>
          <a:ln>
            <a:noFill/>
          </a:ln>
        </p:spPr>
      </p:pic>
      <p:pic>
        <p:nvPicPr>
          <p:cNvPr id="3" name="Picture 2" descr="Text&#10;&#10;Description automatically generated">
            <a:extLst>
              <a:ext uri="{FF2B5EF4-FFF2-40B4-BE49-F238E27FC236}">
                <a16:creationId xmlns:a16="http://schemas.microsoft.com/office/drawing/2014/main" id="{AA5CA3A6-1C1F-457D-BA2B-7EBC00433C6B}"/>
              </a:ext>
            </a:extLst>
          </p:cNvPr>
          <p:cNvPicPr>
            <a:picLocks noChangeAspect="1"/>
          </p:cNvPicPr>
          <p:nvPr/>
        </p:nvPicPr>
        <p:blipFill>
          <a:blip r:embed="rId5"/>
          <a:stretch>
            <a:fillRect/>
          </a:stretch>
        </p:blipFill>
        <p:spPr>
          <a:xfrm>
            <a:off x="1086107" y="1851474"/>
            <a:ext cx="2737972" cy="746553"/>
          </a:xfrm>
          <a:prstGeom prst="rect">
            <a:avLst/>
          </a:prstGeom>
          <a:solidFill>
            <a:schemeClr val="bg1">
              <a:alpha val="87000"/>
            </a:schemeClr>
          </a:solidFill>
        </p:spPr>
      </p:pic>
      <p:sp>
        <p:nvSpPr>
          <p:cNvPr id="2" name="Google Shape;307;p38">
            <a:extLst>
              <a:ext uri="{FF2B5EF4-FFF2-40B4-BE49-F238E27FC236}">
                <a16:creationId xmlns:a16="http://schemas.microsoft.com/office/drawing/2014/main" id="{CEEE57D9-6D23-47C8-1BED-16CEB95AD3A9}"/>
              </a:ext>
            </a:extLst>
          </p:cNvPr>
          <p:cNvSpPr txBox="1">
            <a:spLocks/>
          </p:cNvSpPr>
          <p:nvPr/>
        </p:nvSpPr>
        <p:spPr>
          <a:xfrm>
            <a:off x="5387248" y="1157100"/>
            <a:ext cx="6804752" cy="5414400"/>
          </a:xfrm>
          <a:prstGeom prst="rect">
            <a:avLst/>
          </a:prstGeom>
          <a:noFill/>
          <a:ln>
            <a:noFill/>
          </a:ln>
        </p:spPr>
        <p:txBody>
          <a:bodyPr spcFirstLastPara="1" vert="horz" wrap="square" lIns="91425" tIns="45700" rIns="91425" bIns="4570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panose="020F0502020204030204" pitchFamily="34" charset="0"/>
                <a:ea typeface="+mn-ea"/>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6A7B26"/>
                </a:solidFill>
                <a:latin typeface="Calibri" panose="020F0502020204030204" pitchFamily="34" charset="0"/>
                <a:ea typeface="+mn-ea"/>
                <a:cs typeface="Calibri" panose="020F050202020403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6A7B26"/>
                </a:solidFill>
                <a:latin typeface="Calibri" panose="020F0502020204030204" pitchFamily="34" charset="0"/>
                <a:ea typeface="+mn-ea"/>
                <a:cs typeface="Calibri" panose="020F050202020403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6A7B26"/>
                </a:solidFill>
                <a:latin typeface="Calibri" panose="020F0502020204030204" pitchFamily="34" charset="0"/>
                <a:ea typeface="+mn-ea"/>
                <a:cs typeface="Calibri" panose="020F050202020403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6A7B26"/>
                </a:solidFill>
                <a:latin typeface="Calibri" panose="020F0502020204030204" pitchFamily="34" charset="0"/>
                <a:ea typeface="+mn-ea"/>
                <a:cs typeface="Calibri" panose="020F050202020403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Clr>
                <a:schemeClr val="dk1"/>
              </a:buClr>
              <a:buSzPts val="2400"/>
              <a:buFont typeface="Arial" panose="020B0604020202020204" pitchFamily="34" charset="0"/>
              <a:buNone/>
            </a:pPr>
            <a:r>
              <a:rPr lang="de-DE" sz="3500" dirty="0"/>
              <a:t>Saber Razmjooei</a:t>
            </a:r>
          </a:p>
          <a:p>
            <a:pPr marL="0" indent="0" algn="ctr">
              <a:spcBef>
                <a:spcPts val="0"/>
              </a:spcBef>
              <a:buClr>
                <a:schemeClr val="dk1"/>
              </a:buClr>
              <a:buSzPts val="2400"/>
              <a:buFont typeface="Arial" panose="020B0604020202020204" pitchFamily="34" charset="0"/>
              <a:buNone/>
            </a:pPr>
            <a:endParaRPr lang="de-DE" sz="3500" dirty="0"/>
          </a:p>
          <a:p>
            <a:pPr marL="0" indent="0" algn="ctr">
              <a:spcBef>
                <a:spcPts val="2100"/>
              </a:spcBef>
              <a:buClr>
                <a:schemeClr val="dk1"/>
              </a:buClr>
              <a:buFont typeface="Arial" panose="020B0604020202020204" pitchFamily="34" charset="0"/>
              <a:buNone/>
            </a:pPr>
            <a:br>
              <a:rPr lang="de-DE" sz="3500" dirty="0"/>
            </a:br>
            <a:r>
              <a:rPr lang="de-DE" sz="3200" dirty="0"/>
              <a:t>https://www.lutraconsulting.co.uk/</a:t>
            </a:r>
          </a:p>
          <a:p>
            <a:pPr marL="0" indent="0" algn="ctr">
              <a:spcBef>
                <a:spcPts val="2100"/>
              </a:spcBef>
              <a:buClr>
                <a:schemeClr val="dk1"/>
              </a:buClr>
              <a:buFont typeface="Arial" panose="020B0604020202020204" pitchFamily="34" charset="0"/>
              <a:buNone/>
            </a:pPr>
            <a:r>
              <a:rPr lang="de-DE" sz="3200" dirty="0"/>
              <a:t>London, UK</a:t>
            </a:r>
          </a:p>
          <a:p>
            <a:pPr marL="0" indent="0" algn="ctr">
              <a:spcBef>
                <a:spcPts val="2100"/>
              </a:spcBef>
              <a:buClr>
                <a:schemeClr val="dk1"/>
              </a:buClr>
              <a:buSzPts val="2400"/>
              <a:buFont typeface="Arial" panose="020B0604020202020204" pitchFamily="34" charset="0"/>
              <a:buNone/>
            </a:pPr>
            <a:r>
              <a:rPr lang="de-DE" sz="3200" dirty="0">
                <a:hlinkClick r:id="rId6"/>
              </a:rPr>
              <a:t>saber.razmjooei@lutraconsulting.co.uk</a:t>
            </a:r>
            <a:endParaRPr lang="de-DE" sz="3200" dirty="0"/>
          </a:p>
          <a:p>
            <a:pPr marL="0" indent="0" algn="ctr">
              <a:spcBef>
                <a:spcPts val="2100"/>
              </a:spcBef>
              <a:buClr>
                <a:schemeClr val="dk1"/>
              </a:buClr>
              <a:buSzPts val="2400"/>
              <a:buFont typeface="Arial" panose="020B0604020202020204" pitchFamily="34" charset="0"/>
              <a:buNone/>
            </a:pPr>
            <a:r>
              <a:rPr lang="de-DE" sz="3600" dirty="0"/>
              <a:t>@</a:t>
            </a:r>
            <a:r>
              <a:rPr lang="en-US" sz="3600" b="0" i="0" dirty="0">
                <a:effectLst/>
                <a:latin typeface="+mn-lt"/>
              </a:rPr>
              <a:t>lutraconsulting</a:t>
            </a:r>
            <a:endParaRPr lang="de-DE" sz="3600" dirty="0">
              <a:latin typeface="+mn-lt"/>
            </a:endParaRPr>
          </a:p>
        </p:txBody>
      </p:sp>
      <p:pic>
        <p:nvPicPr>
          <p:cNvPr id="4" name="Google Shape;69;p14">
            <a:extLst>
              <a:ext uri="{FF2B5EF4-FFF2-40B4-BE49-F238E27FC236}">
                <a16:creationId xmlns:a16="http://schemas.microsoft.com/office/drawing/2014/main" id="{3942025A-9333-7388-A7DA-050587D54100}"/>
              </a:ext>
            </a:extLst>
          </p:cNvPr>
          <p:cNvPicPr preferRelativeResize="0"/>
          <p:nvPr/>
        </p:nvPicPr>
        <p:blipFill>
          <a:blip r:embed="rId7">
            <a:alphaModFix/>
          </a:blip>
          <a:stretch>
            <a:fillRect/>
          </a:stretch>
        </p:blipFill>
        <p:spPr>
          <a:xfrm>
            <a:off x="7359745" y="1947910"/>
            <a:ext cx="2420187" cy="738800"/>
          </a:xfrm>
          <a:prstGeom prst="rect">
            <a:avLst/>
          </a:prstGeom>
          <a:noFill/>
          <a:ln>
            <a:noFill/>
          </a:ln>
        </p:spPr>
      </p:pic>
      <p:pic>
        <p:nvPicPr>
          <p:cNvPr id="11" name="Google Shape;308;p38">
            <a:extLst>
              <a:ext uri="{FF2B5EF4-FFF2-40B4-BE49-F238E27FC236}">
                <a16:creationId xmlns:a16="http://schemas.microsoft.com/office/drawing/2014/main" id="{42CB0338-53C2-D95D-BCF1-2E4617CCFFC7}"/>
              </a:ext>
            </a:extLst>
          </p:cNvPr>
          <p:cNvPicPr preferRelativeResize="0"/>
          <p:nvPr/>
        </p:nvPicPr>
        <p:blipFill>
          <a:blip r:embed="rId4">
            <a:alphaModFix/>
          </a:blip>
          <a:stretch>
            <a:fillRect/>
          </a:stretch>
        </p:blipFill>
        <p:spPr>
          <a:xfrm>
            <a:off x="6382439" y="4885340"/>
            <a:ext cx="788473" cy="6943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25031" y="1295400"/>
            <a:ext cx="5403479" cy="4572000"/>
          </a:xfrm>
        </p:spPr>
        <p:txBody>
          <a:bodyPr>
            <a:normAutofit/>
          </a:bodyPr>
          <a:lstStyle/>
          <a:p>
            <a:pPr marL="514350" indent="-514350">
              <a:buFont typeface="+mj-lt"/>
              <a:buAutoNum type="arabicPeriod"/>
            </a:pPr>
            <a:endParaRPr lang="en-US" b="1" dirty="0"/>
          </a:p>
        </p:txBody>
      </p:sp>
      <p:sp>
        <p:nvSpPr>
          <p:cNvPr id="5" name="AutoShape 2" descr="Products - Lutra Consulting">
            <a:extLst>
              <a:ext uri="{FF2B5EF4-FFF2-40B4-BE49-F238E27FC236}">
                <a16:creationId xmlns:a16="http://schemas.microsoft.com/office/drawing/2014/main" id="{AEDF55D8-B6AC-459D-B82A-5AD2EFFE6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6" name="AutoShape 4" descr="Products - Lutra Consulting">
            <a:extLst>
              <a:ext uri="{FF2B5EF4-FFF2-40B4-BE49-F238E27FC236}">
                <a16:creationId xmlns:a16="http://schemas.microsoft.com/office/drawing/2014/main" id="{71F75335-ED63-48C5-8628-E869D71181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3" name="Google Shape;80;p16">
            <a:extLst>
              <a:ext uri="{FF2B5EF4-FFF2-40B4-BE49-F238E27FC236}">
                <a16:creationId xmlns:a16="http://schemas.microsoft.com/office/drawing/2014/main" id="{45695E38-304C-F757-735B-325196E6B81C}"/>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r>
              <a:rPr lang="en-GB" sz="5400" b="1">
                <a:ln w="3200">
                  <a:noFill/>
                  <a:prstDash val="solid"/>
                  <a:round/>
                </a:ln>
                <a:solidFill>
                  <a:schemeClr val="bg1"/>
                </a:solidFill>
                <a:latin typeface="Corbel" panose="020B0503020204020204" pitchFamily="34" charset="0"/>
                <a:sym typeface="Corbel"/>
              </a:rPr>
              <a:t>Changing </a:t>
            </a:r>
            <a:r>
              <a:rPr lang="en-GB" sz="5400" b="1" dirty="0">
                <a:ln w="3200">
                  <a:noFill/>
                  <a:prstDash val="solid"/>
                  <a:round/>
                </a:ln>
                <a:solidFill>
                  <a:schemeClr val="bg1"/>
                </a:solidFill>
                <a:latin typeface="Corbel" panose="020B0503020204020204" pitchFamily="34" charset="0"/>
                <a:sym typeface="Corbel"/>
              </a:rPr>
              <a:t>Mergin Maps Workspaces</a:t>
            </a:r>
          </a:p>
        </p:txBody>
      </p:sp>
      <p:sp>
        <p:nvSpPr>
          <p:cNvPr id="9" name="TextBox 8">
            <a:extLst>
              <a:ext uri="{FF2B5EF4-FFF2-40B4-BE49-F238E27FC236}">
                <a16:creationId xmlns:a16="http://schemas.microsoft.com/office/drawing/2014/main" id="{290B92B9-C305-68DA-82EF-0D86AB297147}"/>
              </a:ext>
            </a:extLst>
          </p:cNvPr>
          <p:cNvSpPr txBox="1"/>
          <p:nvPr/>
        </p:nvSpPr>
        <p:spPr>
          <a:xfrm>
            <a:off x="2060642" y="6230105"/>
            <a:ext cx="9875195" cy="523220"/>
          </a:xfrm>
          <a:prstGeom prst="rect">
            <a:avLst/>
          </a:prstGeom>
          <a:noFill/>
        </p:spPr>
        <p:txBody>
          <a:bodyPr wrap="square">
            <a:spAutoFit/>
          </a:bodyPr>
          <a:lstStyle/>
          <a:p>
            <a:r>
              <a:rPr lang="en-DK" sz="2800" dirty="0">
                <a:solidFill>
                  <a:srgbClr val="FFFF00"/>
                </a:solidFill>
              </a:rPr>
              <a:t>https://merginmaps.com/docs/manage/workspaces/</a:t>
            </a:r>
          </a:p>
        </p:txBody>
      </p:sp>
      <p:pic>
        <p:nvPicPr>
          <p:cNvPr id="4" name="Picture 3">
            <a:extLst>
              <a:ext uri="{FF2B5EF4-FFF2-40B4-BE49-F238E27FC236}">
                <a16:creationId xmlns:a16="http://schemas.microsoft.com/office/drawing/2014/main" id="{ECCF475D-1CA0-040A-6CCC-C5A3779972C5}"/>
              </a:ext>
            </a:extLst>
          </p:cNvPr>
          <p:cNvPicPr>
            <a:picLocks noChangeAspect="1"/>
          </p:cNvPicPr>
          <p:nvPr/>
        </p:nvPicPr>
        <p:blipFill>
          <a:blip r:embed="rId2"/>
          <a:stretch>
            <a:fillRect/>
          </a:stretch>
        </p:blipFill>
        <p:spPr>
          <a:xfrm>
            <a:off x="5883660" y="1429781"/>
            <a:ext cx="3761905" cy="4419048"/>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DA61AB86-7887-3971-4E0A-11B8C1F950BA}"/>
              </a:ext>
            </a:extLst>
          </p:cNvPr>
          <p:cNvPicPr>
            <a:picLocks noChangeAspect="1"/>
          </p:cNvPicPr>
          <p:nvPr/>
        </p:nvPicPr>
        <p:blipFill rotWithShape="1">
          <a:blip r:embed="rId3"/>
          <a:srcRect r="80566" b="30260"/>
          <a:stretch/>
        </p:blipFill>
        <p:spPr>
          <a:xfrm>
            <a:off x="1188805" y="1119023"/>
            <a:ext cx="2715259" cy="4924753"/>
          </a:xfrm>
          <a:prstGeom prst="rect">
            <a:avLst/>
          </a:prstGeom>
          <a:ln>
            <a:solidFill>
              <a:schemeClr val="tx1"/>
            </a:solidFill>
          </a:ln>
          <a:effectLst>
            <a:outerShdw blurRad="50800" dist="38100" dir="2700000" algn="tl" rotWithShape="0">
              <a:prstClr val="black">
                <a:alpha val="40000"/>
              </a:prstClr>
            </a:outerShdw>
          </a:effectLst>
        </p:spPr>
      </p:pic>
      <p:cxnSp>
        <p:nvCxnSpPr>
          <p:cNvPr id="11" name="Straight Arrow Connector 10">
            <a:extLst>
              <a:ext uri="{FF2B5EF4-FFF2-40B4-BE49-F238E27FC236}">
                <a16:creationId xmlns:a16="http://schemas.microsoft.com/office/drawing/2014/main" id="{AE4984F0-1E3E-3862-82CF-29DDE98BB0B5}"/>
              </a:ext>
            </a:extLst>
          </p:cNvPr>
          <p:cNvCxnSpPr>
            <a:cxnSpLocks/>
          </p:cNvCxnSpPr>
          <p:nvPr/>
        </p:nvCxnSpPr>
        <p:spPr>
          <a:xfrm flipV="1">
            <a:off x="3837810" y="4538628"/>
            <a:ext cx="1895545" cy="1188052"/>
          </a:xfrm>
          <a:prstGeom prst="straightConnector1">
            <a:avLst/>
          </a:prstGeom>
          <a:ln w="41275">
            <a:solidFill>
              <a:srgbClr val="FF0000"/>
            </a:solidFill>
            <a:headEnd w="sm" len="sm"/>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997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80"/>
        <p:cNvGrpSpPr/>
        <p:nvPr/>
      </p:nvGrpSpPr>
      <p:grpSpPr>
        <a:xfrm>
          <a:off x="0" y="0"/>
          <a:ext cx="0" cy="0"/>
          <a:chOff x="0" y="0"/>
          <a:chExt cx="0" cy="0"/>
        </a:xfrm>
      </p:grpSpPr>
      <p:pic>
        <p:nvPicPr>
          <p:cNvPr id="81" name="Google Shape;81;p16"/>
          <p:cNvPicPr preferRelativeResize="0"/>
          <p:nvPr/>
        </p:nvPicPr>
        <p:blipFill>
          <a:blip r:embed="rId3">
            <a:alphaModFix/>
          </a:blip>
          <a:stretch>
            <a:fillRect/>
          </a:stretch>
        </p:blipFill>
        <p:spPr>
          <a:xfrm>
            <a:off x="227468" y="205017"/>
            <a:ext cx="4037953" cy="1194800"/>
          </a:xfrm>
          <a:prstGeom prst="rect">
            <a:avLst/>
          </a:prstGeom>
          <a:noFill/>
          <a:ln>
            <a:noFill/>
          </a:ln>
        </p:spPr>
      </p:pic>
      <p:pic>
        <p:nvPicPr>
          <p:cNvPr id="83" name="Google Shape;83;p16"/>
          <p:cNvPicPr preferRelativeResize="0"/>
          <p:nvPr/>
        </p:nvPicPr>
        <p:blipFill>
          <a:blip r:embed="rId4">
            <a:alphaModFix/>
          </a:blip>
          <a:stretch>
            <a:fillRect/>
          </a:stretch>
        </p:blipFill>
        <p:spPr>
          <a:xfrm>
            <a:off x="2609734" y="1832218"/>
            <a:ext cx="6879135" cy="4285500"/>
          </a:xfrm>
          <a:prstGeom prst="rect">
            <a:avLst/>
          </a:prstGeom>
          <a:noFill/>
          <a:ln>
            <a:noFill/>
          </a:ln>
        </p:spPr>
      </p:pic>
      <p:pic>
        <p:nvPicPr>
          <p:cNvPr id="84" name="Google Shape;84;p16"/>
          <p:cNvPicPr preferRelativeResize="0"/>
          <p:nvPr/>
        </p:nvPicPr>
        <p:blipFill>
          <a:blip r:embed="rId5">
            <a:alphaModFix/>
          </a:blip>
          <a:stretch>
            <a:fillRect/>
          </a:stretch>
        </p:blipFill>
        <p:spPr>
          <a:xfrm>
            <a:off x="472667" y="2532834"/>
            <a:ext cx="2137067" cy="2657133"/>
          </a:xfrm>
          <a:prstGeom prst="rect">
            <a:avLst/>
          </a:prstGeom>
          <a:noFill/>
          <a:ln>
            <a:noFill/>
          </a:ln>
        </p:spPr>
      </p:pic>
      <p:pic>
        <p:nvPicPr>
          <p:cNvPr id="85" name="Google Shape;85;p16"/>
          <p:cNvPicPr preferRelativeResize="0"/>
          <p:nvPr/>
        </p:nvPicPr>
        <p:blipFill>
          <a:blip r:embed="rId6">
            <a:alphaModFix/>
          </a:blip>
          <a:stretch>
            <a:fillRect/>
          </a:stretch>
        </p:blipFill>
        <p:spPr>
          <a:xfrm>
            <a:off x="660578" y="5267167"/>
            <a:ext cx="1652500" cy="702567"/>
          </a:xfrm>
          <a:prstGeom prst="rect">
            <a:avLst/>
          </a:prstGeom>
          <a:noFill/>
          <a:ln>
            <a:noFill/>
          </a:ln>
        </p:spPr>
      </p:pic>
      <p:pic>
        <p:nvPicPr>
          <p:cNvPr id="86" name="Google Shape;86;p16"/>
          <p:cNvPicPr preferRelativeResize="0"/>
          <p:nvPr/>
        </p:nvPicPr>
        <p:blipFill>
          <a:blip r:embed="rId7">
            <a:alphaModFix/>
          </a:blip>
          <a:stretch>
            <a:fillRect/>
          </a:stretch>
        </p:blipFill>
        <p:spPr>
          <a:xfrm>
            <a:off x="9553867" y="2532867"/>
            <a:ext cx="2137067" cy="2657053"/>
          </a:xfrm>
          <a:prstGeom prst="rect">
            <a:avLst/>
          </a:prstGeom>
          <a:noFill/>
          <a:ln>
            <a:noFill/>
          </a:ln>
        </p:spPr>
      </p:pic>
      <p:pic>
        <p:nvPicPr>
          <p:cNvPr id="87" name="Google Shape;87;p16"/>
          <p:cNvPicPr preferRelativeResize="0"/>
          <p:nvPr/>
        </p:nvPicPr>
        <p:blipFill>
          <a:blip r:embed="rId8">
            <a:alphaModFix/>
          </a:blip>
          <a:stretch>
            <a:fillRect/>
          </a:stretch>
        </p:blipFill>
        <p:spPr>
          <a:xfrm>
            <a:off x="9714655" y="5315703"/>
            <a:ext cx="1815495" cy="70256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1A707-F3EE-D343-F250-7ABAD51E96D7}"/>
              </a:ext>
            </a:extLst>
          </p:cNvPr>
          <p:cNvSpPr>
            <a:spLocks noGrp="1"/>
          </p:cNvSpPr>
          <p:nvPr>
            <p:ph type="title"/>
          </p:nvPr>
        </p:nvSpPr>
        <p:spPr/>
        <p:txBody>
          <a:bodyPr/>
          <a:lstStyle/>
          <a:p>
            <a:r>
              <a:rPr lang="en-US" dirty="0"/>
              <a:t>Mergin Maps Changes Viewer</a:t>
            </a:r>
            <a:endParaRPr lang="en-DK" dirty="0"/>
          </a:p>
        </p:txBody>
      </p:sp>
      <p:pic>
        <p:nvPicPr>
          <p:cNvPr id="5" name="Content Placeholder 4" descr="A computer screen capture&#10;&#10;Description automatically generated with low confidence">
            <a:extLst>
              <a:ext uri="{FF2B5EF4-FFF2-40B4-BE49-F238E27FC236}">
                <a16:creationId xmlns:a16="http://schemas.microsoft.com/office/drawing/2014/main" id="{516E520B-6F73-D5A2-2436-33E45BEB5E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65729" y="1407814"/>
            <a:ext cx="9439836" cy="5253243"/>
          </a:xfr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7685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7A5F-9944-EDE1-5B05-84D78F8E43B0}"/>
              </a:ext>
            </a:extLst>
          </p:cNvPr>
          <p:cNvSpPr>
            <a:spLocks noGrp="1"/>
          </p:cNvSpPr>
          <p:nvPr>
            <p:ph type="title"/>
          </p:nvPr>
        </p:nvSpPr>
        <p:spPr/>
        <p:txBody>
          <a:bodyPr/>
          <a:lstStyle/>
          <a:p>
            <a:r>
              <a:rPr lang="en-US" dirty="0"/>
              <a:t>Mergin Maps Tools in QGIS</a:t>
            </a:r>
            <a:endParaRPr lang="en-DK" dirty="0"/>
          </a:p>
        </p:txBody>
      </p:sp>
      <p:sp>
        <p:nvSpPr>
          <p:cNvPr id="3" name="Content Placeholder 2">
            <a:extLst>
              <a:ext uri="{FF2B5EF4-FFF2-40B4-BE49-F238E27FC236}">
                <a16:creationId xmlns:a16="http://schemas.microsoft.com/office/drawing/2014/main" id="{67E3CF58-BA0E-9548-9C4F-905D9E7AFB75}"/>
              </a:ext>
            </a:extLst>
          </p:cNvPr>
          <p:cNvSpPr>
            <a:spLocks noGrp="1"/>
          </p:cNvSpPr>
          <p:nvPr>
            <p:ph idx="1"/>
          </p:nvPr>
        </p:nvSpPr>
        <p:spPr/>
        <p:txBody>
          <a:bodyPr/>
          <a:lstStyle/>
          <a:p>
            <a:endParaRPr lang="en-DK"/>
          </a:p>
        </p:txBody>
      </p:sp>
      <p:pic>
        <p:nvPicPr>
          <p:cNvPr id="5" name="Picture 4">
            <a:extLst>
              <a:ext uri="{FF2B5EF4-FFF2-40B4-BE49-F238E27FC236}">
                <a16:creationId xmlns:a16="http://schemas.microsoft.com/office/drawing/2014/main" id="{993C4119-FA07-BCA7-568B-A38A3C973120}"/>
              </a:ext>
            </a:extLst>
          </p:cNvPr>
          <p:cNvPicPr>
            <a:picLocks noChangeAspect="1"/>
          </p:cNvPicPr>
          <p:nvPr/>
        </p:nvPicPr>
        <p:blipFill>
          <a:blip r:embed="rId2"/>
          <a:stretch>
            <a:fillRect/>
          </a:stretch>
        </p:blipFill>
        <p:spPr>
          <a:xfrm>
            <a:off x="587524" y="1467858"/>
            <a:ext cx="2552381" cy="1685714"/>
          </a:xfrm>
          <a:prstGeom prst="rect">
            <a:avLst/>
          </a:prstGeom>
        </p:spPr>
      </p:pic>
      <p:pic>
        <p:nvPicPr>
          <p:cNvPr id="7" name="Picture 6">
            <a:extLst>
              <a:ext uri="{FF2B5EF4-FFF2-40B4-BE49-F238E27FC236}">
                <a16:creationId xmlns:a16="http://schemas.microsoft.com/office/drawing/2014/main" id="{4DB05484-82F9-DF42-5FC6-357720B04E74}"/>
              </a:ext>
            </a:extLst>
          </p:cNvPr>
          <p:cNvPicPr>
            <a:picLocks noChangeAspect="1"/>
          </p:cNvPicPr>
          <p:nvPr/>
        </p:nvPicPr>
        <p:blipFill>
          <a:blip r:embed="rId3"/>
          <a:stretch>
            <a:fillRect/>
          </a:stretch>
        </p:blipFill>
        <p:spPr>
          <a:xfrm>
            <a:off x="3637110" y="1467858"/>
            <a:ext cx="4458019" cy="3096792"/>
          </a:xfrm>
          <a:prstGeom prst="rect">
            <a:avLst/>
          </a:prstGeom>
        </p:spPr>
      </p:pic>
      <p:pic>
        <p:nvPicPr>
          <p:cNvPr id="9" name="Picture 8">
            <a:extLst>
              <a:ext uri="{FF2B5EF4-FFF2-40B4-BE49-F238E27FC236}">
                <a16:creationId xmlns:a16="http://schemas.microsoft.com/office/drawing/2014/main" id="{CBA80591-2531-861D-77EF-31954DB5D02C}"/>
              </a:ext>
            </a:extLst>
          </p:cNvPr>
          <p:cNvPicPr>
            <a:picLocks noChangeAspect="1"/>
          </p:cNvPicPr>
          <p:nvPr/>
        </p:nvPicPr>
        <p:blipFill>
          <a:blip r:embed="rId4"/>
          <a:stretch>
            <a:fillRect/>
          </a:stretch>
        </p:blipFill>
        <p:spPr>
          <a:xfrm>
            <a:off x="4605299" y="2412988"/>
            <a:ext cx="4458019" cy="2763292"/>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854BB79A-3231-BFEA-5582-CD5C9D63D77A}"/>
              </a:ext>
            </a:extLst>
          </p:cNvPr>
          <p:cNvPicPr>
            <a:picLocks noChangeAspect="1"/>
          </p:cNvPicPr>
          <p:nvPr/>
        </p:nvPicPr>
        <p:blipFill>
          <a:blip r:embed="rId5"/>
          <a:stretch>
            <a:fillRect/>
          </a:stretch>
        </p:blipFill>
        <p:spPr>
          <a:xfrm>
            <a:off x="6091852" y="3363091"/>
            <a:ext cx="4436860" cy="2750176"/>
          </a:xfrm>
          <a:prstGeom prst="rect">
            <a:avLst/>
          </a:prstGeom>
          <a:effectLst>
            <a:outerShdw blurRad="50800" dist="38100" dir="2700000" algn="tl" rotWithShape="0">
              <a:prstClr val="black">
                <a:alpha val="40000"/>
              </a:prstClr>
            </a:outerShdw>
          </a:effectLst>
        </p:spPr>
      </p:pic>
      <p:pic>
        <p:nvPicPr>
          <p:cNvPr id="13" name="Picture 12">
            <a:extLst>
              <a:ext uri="{FF2B5EF4-FFF2-40B4-BE49-F238E27FC236}">
                <a16:creationId xmlns:a16="http://schemas.microsoft.com/office/drawing/2014/main" id="{81E3F7CD-4243-B1CE-CC65-A9B62FE860DF}"/>
              </a:ext>
            </a:extLst>
          </p:cNvPr>
          <p:cNvPicPr>
            <a:picLocks noChangeAspect="1"/>
          </p:cNvPicPr>
          <p:nvPr/>
        </p:nvPicPr>
        <p:blipFill>
          <a:blip r:embed="rId6"/>
          <a:stretch>
            <a:fillRect/>
          </a:stretch>
        </p:blipFill>
        <p:spPr>
          <a:xfrm>
            <a:off x="303591" y="1681720"/>
            <a:ext cx="11542798" cy="4143281"/>
          </a:xfrm>
          <a:prstGeom prst="rect">
            <a:avLst/>
          </a:prstGeom>
        </p:spPr>
      </p:pic>
    </p:spTree>
    <p:extLst>
      <p:ext uri="{BB962C8B-B14F-4D97-AF65-F5344CB8AC3E}">
        <p14:creationId xmlns:p14="http://schemas.microsoft.com/office/powerpoint/2010/main" val="3788632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97A5F-9944-EDE1-5B05-84D78F8E43B0}"/>
              </a:ext>
            </a:extLst>
          </p:cNvPr>
          <p:cNvSpPr>
            <a:spLocks noGrp="1"/>
          </p:cNvSpPr>
          <p:nvPr>
            <p:ph type="title"/>
          </p:nvPr>
        </p:nvSpPr>
        <p:spPr>
          <a:xfrm>
            <a:off x="838200" y="257551"/>
            <a:ext cx="10515600" cy="1325563"/>
          </a:xfrm>
        </p:spPr>
        <p:txBody>
          <a:bodyPr/>
          <a:lstStyle/>
          <a:p>
            <a:r>
              <a:rPr lang="en-US" dirty="0"/>
              <a:t>Scanning QR Codes</a:t>
            </a:r>
            <a:endParaRPr lang="en-DK" dirty="0"/>
          </a:p>
        </p:txBody>
      </p:sp>
      <p:pic>
        <p:nvPicPr>
          <p:cNvPr id="6" name="Content Placeholder 5">
            <a:extLst>
              <a:ext uri="{FF2B5EF4-FFF2-40B4-BE49-F238E27FC236}">
                <a16:creationId xmlns:a16="http://schemas.microsoft.com/office/drawing/2014/main" id="{0957C2D4-0882-7213-54F3-DABE44EBFBF9}"/>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6398256" y="1416147"/>
            <a:ext cx="5188626" cy="5045040"/>
          </a:xfrm>
          <a:ln>
            <a:solidFill>
              <a:schemeClr val="tx1"/>
            </a:solidFill>
          </a:ln>
        </p:spPr>
      </p:pic>
      <p:sp>
        <p:nvSpPr>
          <p:cNvPr id="8" name="TextBox 7">
            <a:extLst>
              <a:ext uri="{FF2B5EF4-FFF2-40B4-BE49-F238E27FC236}">
                <a16:creationId xmlns:a16="http://schemas.microsoft.com/office/drawing/2014/main" id="{3F89FB5B-FD0C-8E3A-53A8-92BFB95501D4}"/>
              </a:ext>
            </a:extLst>
          </p:cNvPr>
          <p:cNvSpPr txBox="1"/>
          <p:nvPr/>
        </p:nvSpPr>
        <p:spPr>
          <a:xfrm>
            <a:off x="190803" y="2366398"/>
            <a:ext cx="5979459" cy="3416320"/>
          </a:xfrm>
          <a:prstGeom prst="rect">
            <a:avLst/>
          </a:prstGeom>
          <a:noFill/>
        </p:spPr>
        <p:txBody>
          <a:bodyPr wrap="square">
            <a:spAutoFit/>
          </a:bodyPr>
          <a:lstStyle/>
          <a:p>
            <a:pPr algn="ctr"/>
            <a:r>
              <a:rPr lang="en-US" sz="2400" b="1" i="0" dirty="0">
                <a:effectLst/>
                <a:latin typeface="TwitterChirp"/>
              </a:rPr>
              <a:t>Peter Petrik</a:t>
            </a:r>
          </a:p>
          <a:p>
            <a:pPr algn="ctr"/>
            <a:endParaRPr lang="en-US" sz="2400" b="0" i="0" u="sng" dirty="0">
              <a:effectLst/>
              <a:latin typeface="TwitterChirp"/>
            </a:endParaRPr>
          </a:p>
          <a:p>
            <a:pPr algn="ctr"/>
            <a:r>
              <a:rPr lang="en-US" sz="2400" b="0" i="0" u="sng" dirty="0">
                <a:effectLst/>
                <a:latin typeface="TwitterChirp"/>
              </a:rPr>
              <a:t>October 4, 2022</a:t>
            </a:r>
          </a:p>
          <a:p>
            <a:pPr algn="ctr"/>
            <a:r>
              <a:rPr lang="en-US" sz="2400" b="0" i="1" dirty="0">
                <a:effectLst/>
                <a:latin typeface="-apple-system"/>
              </a:rPr>
              <a:t>Do you know that you can scan QR codes directly with </a:t>
            </a:r>
            <a:r>
              <a:rPr lang="en-US" sz="2400" i="1" dirty="0">
                <a:effectLst/>
                <a:latin typeface="-apple-system"/>
                <a:hlinkClick r:id="rId3"/>
              </a:rPr>
              <a:t>#MerginMaps</a:t>
            </a:r>
            <a:r>
              <a:rPr lang="en-US" sz="2400" b="0" i="1" dirty="0">
                <a:effectLst/>
                <a:latin typeface="-apple-system"/>
              </a:rPr>
              <a:t> in the field? </a:t>
            </a:r>
          </a:p>
          <a:p>
            <a:pPr algn="ctr"/>
            <a:r>
              <a:rPr lang="en-US" sz="2400" b="0" i="1" dirty="0">
                <a:effectLst/>
                <a:latin typeface="-apple-system"/>
              </a:rPr>
              <a:t>We implemented it in May 2021. </a:t>
            </a:r>
          </a:p>
          <a:p>
            <a:pPr algn="ctr"/>
            <a:r>
              <a:rPr lang="en-US" sz="2400" b="0" i="1" dirty="0">
                <a:effectLst/>
                <a:latin typeface="-apple-system"/>
              </a:rPr>
              <a:t>In </a:t>
            </a:r>
            <a:r>
              <a:rPr lang="en-US" sz="2400" i="1" dirty="0">
                <a:effectLst/>
                <a:latin typeface="-apple-system"/>
                <a:hlinkClick r:id="rId4"/>
              </a:rPr>
              <a:t>#QGIS</a:t>
            </a:r>
            <a:r>
              <a:rPr lang="en-US" sz="2400" b="0" i="1" dirty="0">
                <a:effectLst/>
                <a:latin typeface="-apple-system"/>
              </a:rPr>
              <a:t>, the field name or the field alias has to contain the word "</a:t>
            </a:r>
            <a:r>
              <a:rPr lang="en-US" sz="2400" b="0" i="1" dirty="0" err="1">
                <a:effectLst/>
                <a:latin typeface="-apple-system"/>
              </a:rPr>
              <a:t>qrcode</a:t>
            </a:r>
            <a:r>
              <a:rPr lang="en-US" sz="2400" b="0" i="1" dirty="0">
                <a:effectLst/>
                <a:latin typeface="-apple-system"/>
              </a:rPr>
              <a:t>" and the scanner will be automatically shown in the app.</a:t>
            </a:r>
            <a:endParaRPr lang="en-DK" sz="2400" i="1" dirty="0"/>
          </a:p>
        </p:txBody>
      </p:sp>
      <p:pic>
        <p:nvPicPr>
          <p:cNvPr id="4" name="Picture 3">
            <a:extLst>
              <a:ext uri="{FF2B5EF4-FFF2-40B4-BE49-F238E27FC236}">
                <a16:creationId xmlns:a16="http://schemas.microsoft.com/office/drawing/2014/main" id="{D9DBEB12-E232-3254-56DB-64EDF07DFE57}"/>
              </a:ext>
            </a:extLst>
          </p:cNvPr>
          <p:cNvPicPr>
            <a:picLocks noChangeAspect="1"/>
          </p:cNvPicPr>
          <p:nvPr/>
        </p:nvPicPr>
        <p:blipFill>
          <a:blip r:embed="rId5"/>
          <a:stretch>
            <a:fillRect/>
          </a:stretch>
        </p:blipFill>
        <p:spPr>
          <a:xfrm>
            <a:off x="190803" y="257551"/>
            <a:ext cx="742576" cy="742576"/>
          </a:xfrm>
          <a:prstGeom prst="rect">
            <a:avLst/>
          </a:prstGeom>
        </p:spPr>
      </p:pic>
      <p:pic>
        <p:nvPicPr>
          <p:cNvPr id="5" name="Picture 4">
            <a:extLst>
              <a:ext uri="{FF2B5EF4-FFF2-40B4-BE49-F238E27FC236}">
                <a16:creationId xmlns:a16="http://schemas.microsoft.com/office/drawing/2014/main" id="{42FC58DD-742A-134B-0586-1C32EE09E32A}"/>
              </a:ext>
            </a:extLst>
          </p:cNvPr>
          <p:cNvPicPr>
            <a:picLocks noChangeAspect="1"/>
          </p:cNvPicPr>
          <p:nvPr/>
        </p:nvPicPr>
        <p:blipFill>
          <a:blip r:embed="rId5"/>
          <a:stretch>
            <a:fillRect/>
          </a:stretch>
        </p:blipFill>
        <p:spPr>
          <a:xfrm>
            <a:off x="4005375" y="2379846"/>
            <a:ext cx="376518" cy="376518"/>
          </a:xfrm>
          <a:prstGeom prst="rect">
            <a:avLst/>
          </a:prstGeom>
        </p:spPr>
      </p:pic>
    </p:spTree>
    <p:extLst>
      <p:ext uri="{BB962C8B-B14F-4D97-AF65-F5344CB8AC3E}">
        <p14:creationId xmlns:p14="http://schemas.microsoft.com/office/powerpoint/2010/main" val="4163489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91"/>
        <p:cNvGrpSpPr/>
        <p:nvPr/>
      </p:nvGrpSpPr>
      <p:grpSpPr>
        <a:xfrm>
          <a:off x="0" y="0"/>
          <a:ext cx="0" cy="0"/>
          <a:chOff x="0" y="0"/>
          <a:chExt cx="0" cy="0"/>
        </a:xfrm>
      </p:grpSpPr>
      <p:pic>
        <p:nvPicPr>
          <p:cNvPr id="92" name="Google Shape;92;p17"/>
          <p:cNvPicPr preferRelativeResize="0"/>
          <p:nvPr/>
        </p:nvPicPr>
        <p:blipFill>
          <a:blip r:embed="rId3">
            <a:alphaModFix/>
          </a:blip>
          <a:stretch>
            <a:fillRect/>
          </a:stretch>
        </p:blipFill>
        <p:spPr>
          <a:xfrm>
            <a:off x="227468" y="205017"/>
            <a:ext cx="4037953" cy="1194800"/>
          </a:xfrm>
          <a:prstGeom prst="rect">
            <a:avLst/>
          </a:prstGeom>
          <a:noFill/>
          <a:ln>
            <a:noFill/>
          </a:ln>
        </p:spPr>
      </p:pic>
      <p:pic>
        <p:nvPicPr>
          <p:cNvPr id="94" name="Google Shape;94;p17"/>
          <p:cNvPicPr preferRelativeResize="0"/>
          <p:nvPr/>
        </p:nvPicPr>
        <p:blipFill>
          <a:blip r:embed="rId4">
            <a:alphaModFix/>
          </a:blip>
          <a:stretch>
            <a:fillRect/>
          </a:stretch>
        </p:blipFill>
        <p:spPr>
          <a:xfrm>
            <a:off x="510801" y="1498622"/>
            <a:ext cx="8673935" cy="1567733"/>
          </a:xfrm>
          <a:prstGeom prst="rect">
            <a:avLst/>
          </a:prstGeom>
          <a:noFill/>
          <a:ln>
            <a:noFill/>
          </a:ln>
        </p:spPr>
      </p:pic>
      <p:pic>
        <p:nvPicPr>
          <p:cNvPr id="95" name="Google Shape;95;p17"/>
          <p:cNvPicPr preferRelativeResize="0"/>
          <p:nvPr/>
        </p:nvPicPr>
        <p:blipFill>
          <a:blip r:embed="rId5">
            <a:alphaModFix/>
          </a:blip>
          <a:stretch>
            <a:fillRect/>
          </a:stretch>
        </p:blipFill>
        <p:spPr>
          <a:xfrm>
            <a:off x="510799" y="3178200"/>
            <a:ext cx="8585667" cy="1386432"/>
          </a:xfrm>
          <a:prstGeom prst="rect">
            <a:avLst/>
          </a:prstGeom>
          <a:noFill/>
          <a:ln>
            <a:noFill/>
          </a:ln>
        </p:spPr>
      </p:pic>
      <p:pic>
        <p:nvPicPr>
          <p:cNvPr id="96" name="Google Shape;96;p17"/>
          <p:cNvPicPr preferRelativeResize="0"/>
          <p:nvPr/>
        </p:nvPicPr>
        <p:blipFill>
          <a:blip r:embed="rId6">
            <a:alphaModFix/>
          </a:blip>
          <a:stretch>
            <a:fillRect/>
          </a:stretch>
        </p:blipFill>
        <p:spPr>
          <a:xfrm>
            <a:off x="510801" y="4676467"/>
            <a:ext cx="8673932" cy="1623184"/>
          </a:xfrm>
          <a:prstGeom prst="rect">
            <a:avLst/>
          </a:prstGeom>
          <a:noFill/>
          <a:ln>
            <a:noFill/>
          </a:ln>
        </p:spPr>
      </p:pic>
      <p:pic>
        <p:nvPicPr>
          <p:cNvPr id="97" name="Google Shape;97;p17"/>
          <p:cNvPicPr preferRelativeResize="0"/>
          <p:nvPr/>
        </p:nvPicPr>
        <p:blipFill>
          <a:blip r:embed="rId7">
            <a:alphaModFix/>
          </a:blip>
          <a:stretch>
            <a:fillRect/>
          </a:stretch>
        </p:blipFill>
        <p:spPr>
          <a:xfrm>
            <a:off x="9369464" y="1839369"/>
            <a:ext cx="2557067" cy="3179267"/>
          </a:xfrm>
          <a:prstGeom prst="rect">
            <a:avLst/>
          </a:prstGeom>
          <a:noFill/>
          <a:ln>
            <a:noFill/>
          </a:ln>
        </p:spPr>
      </p:pic>
      <p:pic>
        <p:nvPicPr>
          <p:cNvPr id="98" name="Google Shape;98;p17"/>
          <p:cNvPicPr preferRelativeResize="0"/>
          <p:nvPr/>
        </p:nvPicPr>
        <p:blipFill>
          <a:blip r:embed="rId8">
            <a:alphaModFix/>
          </a:blip>
          <a:stretch>
            <a:fillRect/>
          </a:stretch>
        </p:blipFill>
        <p:spPr>
          <a:xfrm>
            <a:off x="9580130" y="5113901"/>
            <a:ext cx="2026428" cy="90656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09600" y="1524000"/>
            <a:ext cx="6019800" cy="4572000"/>
          </a:xfrm>
        </p:spPr>
        <p:txBody>
          <a:bodyPr/>
          <a:lstStyle/>
          <a:p>
            <a:pPr marL="514350" indent="-514350">
              <a:buFont typeface="+mj-lt"/>
              <a:buAutoNum type="arabicPeriod"/>
            </a:pPr>
            <a:r>
              <a:rPr lang="en-US" dirty="0"/>
              <a:t>A cloud service</a:t>
            </a:r>
          </a:p>
          <a:p>
            <a:pPr lvl="1">
              <a:buFont typeface="Arial" panose="020B0604020202020204" pitchFamily="34" charset="0"/>
              <a:buChar char="•"/>
            </a:pPr>
            <a:r>
              <a:rPr lang="en-US" dirty="0"/>
              <a:t>Stores your data</a:t>
            </a:r>
          </a:p>
          <a:p>
            <a:pPr lvl="1">
              <a:buFont typeface="Arial" panose="020B0604020202020204" pitchFamily="34" charset="0"/>
              <a:buChar char="•"/>
            </a:pPr>
            <a:r>
              <a:rPr lang="en-US" dirty="0"/>
              <a:t>Tracks changes to your data</a:t>
            </a:r>
          </a:p>
          <a:p>
            <a:pPr lvl="1">
              <a:buFont typeface="Arial" panose="020B0604020202020204" pitchFamily="34" charset="0"/>
              <a:buChar char="•"/>
            </a:pPr>
            <a:r>
              <a:rPr lang="en-US" dirty="0"/>
              <a:t>Manage versions</a:t>
            </a:r>
          </a:p>
          <a:p>
            <a:pPr lvl="1">
              <a:buFont typeface="Arial" panose="020B0604020202020204" pitchFamily="34" charset="0"/>
              <a:buChar char="•"/>
            </a:pPr>
            <a:r>
              <a:rPr lang="en-US" dirty="0"/>
              <a:t>Allows you to share projects</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marL="514350" indent="-514350">
              <a:buFont typeface="+mj-lt"/>
              <a:buAutoNum type="arabicPeriod"/>
            </a:pPr>
            <a:r>
              <a:rPr lang="en-US" dirty="0"/>
              <a:t>A QGIS Plugin</a:t>
            </a:r>
          </a:p>
          <a:p>
            <a:pPr lvl="1">
              <a:buFont typeface="Arial" panose="020B0604020202020204" pitchFamily="34" charset="0"/>
              <a:buChar char="•"/>
            </a:pPr>
            <a:r>
              <a:rPr lang="en-US" dirty="0"/>
              <a:t>Allows you to sync projects and data between QGIS and your mobile device</a:t>
            </a:r>
          </a:p>
        </p:txBody>
      </p:sp>
      <p:sp>
        <p:nvSpPr>
          <p:cNvPr id="7" name="Google Shape;80;p16">
            <a:extLst>
              <a:ext uri="{FF2B5EF4-FFF2-40B4-BE49-F238E27FC236}">
                <a16:creationId xmlns:a16="http://schemas.microsoft.com/office/drawing/2014/main" id="{CC0BBF8C-1FA1-4468-BAFB-E46C6256B0FD}"/>
              </a:ext>
            </a:extLst>
          </p:cNvPr>
          <p:cNvSpPr txBox="1">
            <a:spLocks/>
          </p:cNvSpPr>
          <p:nvPr/>
        </p:nvSpPr>
        <p:spPr>
          <a:xfrm>
            <a:off x="0" y="0"/>
            <a:ext cx="12192000" cy="990600"/>
          </a:xfrm>
          <a:prstGeom prst="rect">
            <a:avLst/>
          </a:prstGeom>
          <a:solidFill>
            <a:srgbClr val="107E65"/>
          </a:solidFill>
          <a:ln w="12700" cap="rnd">
            <a:noFill/>
          </a:ln>
        </p:spPr>
        <p:txBody>
          <a:bodyPr vert="horz" rtlCol="0" anchor="ctr" anchorCtr="0">
            <a:normAutofit/>
          </a:bodyPr>
          <a:lstStyle>
            <a:lvl1pPr algn="l" rtl="0" fontAlgn="base">
              <a:spcBef>
                <a:spcPct val="0"/>
              </a:spcBef>
              <a:spcAft>
                <a:spcPct val="0"/>
              </a:spcAft>
              <a:defRPr lang="en-US" sz="4200" kern="1200" spc="-10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S PGothic" pitchFamily="34" charset="-128"/>
                <a:cs typeface="+mj-cs"/>
              </a:defRPr>
            </a:lvl1pPr>
            <a:lvl2pPr algn="l" rtl="0" fontAlgn="base">
              <a:spcBef>
                <a:spcPct val="0"/>
              </a:spcBef>
              <a:spcAft>
                <a:spcPct val="0"/>
              </a:spcAft>
              <a:defRPr sz="4200">
                <a:solidFill>
                  <a:srgbClr val="F9F9F9"/>
                </a:solidFill>
                <a:latin typeface="Constantia" pitchFamily="18" charset="0"/>
                <a:ea typeface="MS PGothic" pitchFamily="34" charset="-128"/>
              </a:defRPr>
            </a:lvl2pPr>
            <a:lvl3pPr algn="l" rtl="0" fontAlgn="base">
              <a:spcBef>
                <a:spcPct val="0"/>
              </a:spcBef>
              <a:spcAft>
                <a:spcPct val="0"/>
              </a:spcAft>
              <a:defRPr sz="4200">
                <a:solidFill>
                  <a:srgbClr val="F9F9F9"/>
                </a:solidFill>
                <a:latin typeface="Constantia" pitchFamily="18" charset="0"/>
                <a:ea typeface="MS PGothic" pitchFamily="34" charset="-128"/>
              </a:defRPr>
            </a:lvl3pPr>
            <a:lvl4pPr algn="l" rtl="0" fontAlgn="base">
              <a:spcBef>
                <a:spcPct val="0"/>
              </a:spcBef>
              <a:spcAft>
                <a:spcPct val="0"/>
              </a:spcAft>
              <a:defRPr sz="4200">
                <a:solidFill>
                  <a:srgbClr val="F9F9F9"/>
                </a:solidFill>
                <a:latin typeface="Constantia" pitchFamily="18" charset="0"/>
                <a:ea typeface="MS PGothic" pitchFamily="34" charset="-128"/>
              </a:defRPr>
            </a:lvl4pPr>
            <a:lvl5pPr algn="l" rtl="0" fontAlgn="base">
              <a:spcBef>
                <a:spcPct val="0"/>
              </a:spcBef>
              <a:spcAft>
                <a:spcPct val="0"/>
              </a:spcAft>
              <a:defRPr sz="4200">
                <a:solidFill>
                  <a:srgbClr val="F9F9F9"/>
                </a:solidFill>
                <a:latin typeface="Constantia" pitchFamily="18" charset="0"/>
                <a:ea typeface="MS PGothic" pitchFamily="34" charset="-128"/>
              </a:defRPr>
            </a:lvl5pPr>
            <a:lvl6pPr marL="457200" algn="l" rtl="0" fontAlgn="base">
              <a:spcBef>
                <a:spcPct val="0"/>
              </a:spcBef>
              <a:spcAft>
                <a:spcPct val="0"/>
              </a:spcAft>
              <a:defRPr sz="4200">
                <a:solidFill>
                  <a:srgbClr val="F9F9F9"/>
                </a:solidFill>
                <a:latin typeface="Constantia" pitchFamily="18" charset="0"/>
                <a:ea typeface="MS PGothic" pitchFamily="34" charset="-128"/>
              </a:defRPr>
            </a:lvl6pPr>
            <a:lvl7pPr marL="914400" algn="l" rtl="0" fontAlgn="base">
              <a:spcBef>
                <a:spcPct val="0"/>
              </a:spcBef>
              <a:spcAft>
                <a:spcPct val="0"/>
              </a:spcAft>
              <a:defRPr sz="4200">
                <a:solidFill>
                  <a:srgbClr val="F9F9F9"/>
                </a:solidFill>
                <a:latin typeface="Constantia" pitchFamily="18" charset="0"/>
                <a:ea typeface="MS PGothic" pitchFamily="34" charset="-128"/>
              </a:defRPr>
            </a:lvl7pPr>
            <a:lvl8pPr marL="1371600" algn="l" rtl="0" fontAlgn="base">
              <a:spcBef>
                <a:spcPct val="0"/>
              </a:spcBef>
              <a:spcAft>
                <a:spcPct val="0"/>
              </a:spcAft>
              <a:defRPr sz="4200">
                <a:solidFill>
                  <a:srgbClr val="F9F9F9"/>
                </a:solidFill>
                <a:latin typeface="Constantia" pitchFamily="18" charset="0"/>
                <a:ea typeface="MS PGothic" pitchFamily="34" charset="-128"/>
              </a:defRPr>
            </a:lvl8pPr>
            <a:lvl9pPr marL="1828800" algn="l" rtl="0" fontAlgn="base">
              <a:spcBef>
                <a:spcPct val="0"/>
              </a:spcBef>
              <a:spcAft>
                <a:spcPct val="0"/>
              </a:spcAft>
              <a:defRPr sz="4200">
                <a:solidFill>
                  <a:srgbClr val="F9F9F9"/>
                </a:solidFill>
                <a:latin typeface="Constantia" pitchFamily="18" charset="0"/>
                <a:ea typeface="MS PGothic" pitchFamily="34" charset="-128"/>
              </a:defRPr>
            </a:lvl9pPr>
          </a:lstStyle>
          <a:p>
            <a:pPr algn="ctr"/>
            <a:endParaRPr lang="en-GB" sz="5400" b="1" dirty="0">
              <a:ln w="3200">
                <a:noFill/>
                <a:prstDash val="solid"/>
                <a:round/>
              </a:ln>
              <a:solidFill>
                <a:schemeClr val="bg1"/>
              </a:solidFill>
              <a:latin typeface="Corbel" panose="020B0503020204020204" pitchFamily="34" charset="0"/>
              <a:sym typeface="Corbel"/>
            </a:endParaRPr>
          </a:p>
        </p:txBody>
      </p:sp>
      <p:sp>
        <p:nvSpPr>
          <p:cNvPr id="5" name="AutoShape 2" descr="Products - Lutra Consulting">
            <a:extLst>
              <a:ext uri="{FF2B5EF4-FFF2-40B4-BE49-F238E27FC236}">
                <a16:creationId xmlns:a16="http://schemas.microsoft.com/office/drawing/2014/main" id="{AEDF55D8-B6AC-459D-B82A-5AD2EFFE687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sp>
        <p:nvSpPr>
          <p:cNvPr id="6" name="AutoShape 4" descr="Products - Lutra Consulting">
            <a:extLst>
              <a:ext uri="{FF2B5EF4-FFF2-40B4-BE49-F238E27FC236}">
                <a16:creationId xmlns:a16="http://schemas.microsoft.com/office/drawing/2014/main" id="{71F75335-ED63-48C5-8628-E869D7118104}"/>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DK"/>
          </a:p>
        </p:txBody>
      </p:sp>
      <p:pic>
        <p:nvPicPr>
          <p:cNvPr id="4" name="Picture 3" descr="Logo&#10;&#10;Description automatically generated with medium confidence">
            <a:extLst>
              <a:ext uri="{FF2B5EF4-FFF2-40B4-BE49-F238E27FC236}">
                <a16:creationId xmlns:a16="http://schemas.microsoft.com/office/drawing/2014/main" id="{09B9DF9D-D553-5BB1-B419-7AD06B29AE4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6834" b="18559"/>
          <a:stretch/>
        </p:blipFill>
        <p:spPr>
          <a:xfrm>
            <a:off x="3694908" y="36121"/>
            <a:ext cx="4802183" cy="918358"/>
          </a:xfrm>
          <a:prstGeom prst="rect">
            <a:avLst/>
          </a:prstGeom>
          <a:solidFill>
            <a:schemeClr val="bg1"/>
          </a:solidFill>
        </p:spPr>
      </p:pic>
      <p:pic>
        <p:nvPicPr>
          <p:cNvPr id="10" name="Picture 9">
            <a:extLst>
              <a:ext uri="{FF2B5EF4-FFF2-40B4-BE49-F238E27FC236}">
                <a16:creationId xmlns:a16="http://schemas.microsoft.com/office/drawing/2014/main" id="{9E3589F5-99E9-DF38-B86A-D02405F970C2}"/>
              </a:ext>
            </a:extLst>
          </p:cNvPr>
          <p:cNvPicPr>
            <a:picLocks noChangeAspect="1"/>
          </p:cNvPicPr>
          <p:nvPr/>
        </p:nvPicPr>
        <p:blipFill>
          <a:blip r:embed="rId3"/>
          <a:stretch>
            <a:fillRect/>
          </a:stretch>
        </p:blipFill>
        <p:spPr>
          <a:xfrm>
            <a:off x="5671824" y="1086424"/>
            <a:ext cx="6019801" cy="2723576"/>
          </a:xfrm>
          <a:prstGeom prst="rect">
            <a:avLst/>
          </a:prstGeom>
          <a:ln>
            <a:solidFill>
              <a:schemeClr val="tx1"/>
            </a:solidFill>
          </a:ln>
          <a:effectLst>
            <a:outerShdw blurRad="50800" dist="38100" dir="2700000" algn="tl" rotWithShape="0">
              <a:prstClr val="black">
                <a:alpha val="40000"/>
              </a:prstClr>
            </a:outerShdw>
          </a:effectLst>
        </p:spPr>
      </p:pic>
      <p:grpSp>
        <p:nvGrpSpPr>
          <p:cNvPr id="3" name="Group 2">
            <a:extLst>
              <a:ext uri="{FF2B5EF4-FFF2-40B4-BE49-F238E27FC236}">
                <a16:creationId xmlns:a16="http://schemas.microsoft.com/office/drawing/2014/main" id="{A8569B09-9170-932D-4E37-FC33E14807D2}"/>
              </a:ext>
            </a:extLst>
          </p:cNvPr>
          <p:cNvGrpSpPr/>
          <p:nvPr/>
        </p:nvGrpSpPr>
        <p:grpSpPr>
          <a:xfrm>
            <a:off x="6340695" y="4022930"/>
            <a:ext cx="5241705" cy="2240286"/>
            <a:chOff x="6340695" y="4022930"/>
            <a:chExt cx="5241705" cy="2240286"/>
          </a:xfrm>
        </p:grpSpPr>
        <p:sp>
          <p:nvSpPr>
            <p:cNvPr id="13" name="TextBox 12">
              <a:extLst>
                <a:ext uri="{FF2B5EF4-FFF2-40B4-BE49-F238E27FC236}">
                  <a16:creationId xmlns:a16="http://schemas.microsoft.com/office/drawing/2014/main" id="{8FDD7A46-B510-433F-AE75-048054919A0A}"/>
                </a:ext>
              </a:extLst>
            </p:cNvPr>
            <p:cNvSpPr txBox="1"/>
            <p:nvPr/>
          </p:nvSpPr>
          <p:spPr>
            <a:xfrm>
              <a:off x="9609221" y="5062887"/>
              <a:ext cx="1973179" cy="1200329"/>
            </a:xfrm>
            <a:prstGeom prst="rect">
              <a:avLst/>
            </a:prstGeom>
            <a:noFill/>
          </p:spPr>
          <p:txBody>
            <a:bodyPr wrap="square" rtlCol="0">
              <a:spAutoFit/>
            </a:bodyPr>
            <a:lstStyle/>
            <a:p>
              <a:pPr algn="ctr"/>
              <a:r>
                <a:rPr lang="en-US" dirty="0"/>
                <a:t>Toolbar</a:t>
              </a:r>
            </a:p>
            <a:p>
              <a:endParaRPr lang="en-US" dirty="0"/>
            </a:p>
            <a:p>
              <a:r>
                <a:rPr lang="en-US" dirty="0"/>
                <a:t>Data provider in the Browser Panel</a:t>
              </a:r>
              <a:endParaRPr lang="en-DK" dirty="0"/>
            </a:p>
          </p:txBody>
        </p:sp>
        <p:cxnSp>
          <p:nvCxnSpPr>
            <p:cNvPr id="15" name="Straight Arrow Connector 14">
              <a:extLst>
                <a:ext uri="{FF2B5EF4-FFF2-40B4-BE49-F238E27FC236}">
                  <a16:creationId xmlns:a16="http://schemas.microsoft.com/office/drawing/2014/main" id="{13B418F5-C710-45BE-874E-B7A57A0ADFB7}"/>
                </a:ext>
              </a:extLst>
            </p:cNvPr>
            <p:cNvCxnSpPr>
              <a:cxnSpLocks/>
            </p:cNvCxnSpPr>
            <p:nvPr/>
          </p:nvCxnSpPr>
          <p:spPr>
            <a:xfrm flipV="1">
              <a:off x="10439400" y="4667132"/>
              <a:ext cx="24163" cy="395755"/>
            </a:xfrm>
            <a:prstGeom prst="straightConnector1">
              <a:avLst/>
            </a:prstGeom>
            <a:ln w="41275">
              <a:solidFill>
                <a:srgbClr val="FF0000"/>
              </a:solidFill>
              <a:headEnd w="sm" len="sm"/>
              <a:tailEnd type="triangle"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6E39E32-70E9-4FFC-BCAF-1AFEFE0892EA}"/>
                </a:ext>
              </a:extLst>
            </p:cNvPr>
            <p:cNvCxnSpPr>
              <a:cxnSpLocks/>
            </p:cNvCxnSpPr>
            <p:nvPr/>
          </p:nvCxnSpPr>
          <p:spPr>
            <a:xfrm flipH="1" flipV="1">
              <a:off x="8497091" y="5437762"/>
              <a:ext cx="1112130" cy="273000"/>
            </a:xfrm>
            <a:prstGeom prst="straightConnector1">
              <a:avLst/>
            </a:prstGeom>
            <a:ln w="41275">
              <a:solidFill>
                <a:srgbClr val="FF0000"/>
              </a:solidFill>
              <a:headEnd w="sm" len="sm"/>
              <a:tailEnd type="triangle" w="lg" len="med"/>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0014EB7-9579-E938-9F3C-A4A3C2692F46}"/>
                </a:ext>
              </a:extLst>
            </p:cNvPr>
            <p:cNvPicPr>
              <a:picLocks noChangeAspect="1"/>
            </p:cNvPicPr>
            <p:nvPr/>
          </p:nvPicPr>
          <p:blipFill>
            <a:blip r:embed="rId4"/>
            <a:stretch>
              <a:fillRect/>
            </a:stretch>
          </p:blipFill>
          <p:spPr>
            <a:xfrm>
              <a:off x="9734638" y="4165396"/>
              <a:ext cx="1811704" cy="477409"/>
            </a:xfrm>
            <a:prstGeom prst="rect">
              <a:avLst/>
            </a:prstGeom>
            <a:effectLst>
              <a:outerShdw blurRad="50800" dist="38100" dir="2700000" algn="tl" rotWithShape="0">
                <a:prstClr val="black">
                  <a:alpha val="40000"/>
                </a:prstClr>
              </a:outerShdw>
            </a:effectLst>
          </p:spPr>
        </p:pic>
        <p:pic>
          <p:nvPicPr>
            <p:cNvPr id="14" name="Picture 13">
              <a:extLst>
                <a:ext uri="{FF2B5EF4-FFF2-40B4-BE49-F238E27FC236}">
                  <a16:creationId xmlns:a16="http://schemas.microsoft.com/office/drawing/2014/main" id="{F0D2AB7F-2AD8-2F49-B34F-F9CA7F1EB536}"/>
                </a:ext>
              </a:extLst>
            </p:cNvPr>
            <p:cNvPicPr>
              <a:picLocks noChangeAspect="1"/>
            </p:cNvPicPr>
            <p:nvPr/>
          </p:nvPicPr>
          <p:blipFill>
            <a:blip r:embed="rId5"/>
            <a:stretch>
              <a:fillRect/>
            </a:stretch>
          </p:blipFill>
          <p:spPr>
            <a:xfrm>
              <a:off x="6340695" y="4022930"/>
              <a:ext cx="2083553" cy="2073030"/>
            </a:xfrm>
            <a:prstGeom prst="rect">
              <a:avLst/>
            </a:prstGeom>
            <a:ln>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225201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EV">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EV" id="{5BBF3364-17FA-4801-899A-3D1C1C3C208A}" vid="{8A92E4C2-267A-4D48-A4EA-8DDA0621B93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19066</TotalTime>
  <Words>2154</Words>
  <Application>Microsoft Office PowerPoint</Application>
  <PresentationFormat>Widescreen</PresentationFormat>
  <Paragraphs>434</Paragraphs>
  <Slides>72</Slides>
  <Notes>37</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72</vt:i4>
      </vt:variant>
    </vt:vector>
  </HeadingPairs>
  <TitlesOfParts>
    <vt:vector size="87" baseType="lpstr">
      <vt:lpstr>Agrandir</vt:lpstr>
      <vt:lpstr>-apple-system</vt:lpstr>
      <vt:lpstr>Arial</vt:lpstr>
      <vt:lpstr>Calibri</vt:lpstr>
      <vt:lpstr>Calibri Light</vt:lpstr>
      <vt:lpstr>Cambria</vt:lpstr>
      <vt:lpstr>Corbel</vt:lpstr>
      <vt:lpstr>Courier New</vt:lpstr>
      <vt:lpstr>Inter</vt:lpstr>
      <vt:lpstr>Inter SemiBold</vt:lpstr>
      <vt:lpstr>Roboto Black</vt:lpstr>
      <vt:lpstr>TwitterChirp</vt:lpstr>
      <vt:lpstr>Verdana</vt:lpstr>
      <vt:lpstr>Wingdings</vt:lpstr>
      <vt:lpstr>BEV</vt:lpstr>
      <vt:lpstr>PowerPoint Presentation</vt:lpstr>
      <vt:lpstr>PowerPoint Presentation</vt:lpstr>
      <vt:lpstr>PowerPoint Presentation</vt:lpstr>
      <vt:lpstr>Mergin Maps Partners</vt:lpstr>
      <vt:lpstr>Today’s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Pricing</vt:lpstr>
      <vt:lpstr>      Thanks! </vt:lpstr>
      <vt:lpstr>PowerPoint Presentation</vt:lpstr>
      <vt:lpstr>Mergin Maps Changes Viewer</vt:lpstr>
      <vt:lpstr>Mergin Maps Tools in QGIS</vt:lpstr>
      <vt:lpstr>Scanning QR Codes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Community</dc:title>
  <dc:creator>Kurt Menke</dc:creator>
  <cp:lastModifiedBy>Kurt Menke</cp:lastModifiedBy>
  <cp:revision>317</cp:revision>
  <dcterms:created xsi:type="dcterms:W3CDTF">2019-09-10T18:22:59Z</dcterms:created>
  <dcterms:modified xsi:type="dcterms:W3CDTF">2023-04-20T12:34:09Z</dcterms:modified>
</cp:coreProperties>
</file>